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7"/>
  </p:notesMasterIdLst>
  <p:handoutMasterIdLst>
    <p:handoutMasterId r:id="rId98"/>
  </p:handoutMasterIdLst>
  <p:sldIdLst>
    <p:sldId id="742" r:id="rId2"/>
    <p:sldId id="787" r:id="rId3"/>
    <p:sldId id="743" r:id="rId4"/>
    <p:sldId id="744" r:id="rId5"/>
    <p:sldId id="692" r:id="rId6"/>
    <p:sldId id="693" r:id="rId7"/>
    <p:sldId id="599" r:id="rId8"/>
    <p:sldId id="745" r:id="rId9"/>
    <p:sldId id="747" r:id="rId10"/>
    <p:sldId id="443" r:id="rId11"/>
    <p:sldId id="326" r:id="rId12"/>
    <p:sldId id="397" r:id="rId13"/>
    <p:sldId id="746" r:id="rId14"/>
    <p:sldId id="748" r:id="rId15"/>
    <p:sldId id="749" r:id="rId16"/>
    <p:sldId id="762" r:id="rId17"/>
    <p:sldId id="763" r:id="rId18"/>
    <p:sldId id="764" r:id="rId19"/>
    <p:sldId id="765" r:id="rId20"/>
    <p:sldId id="750" r:id="rId21"/>
    <p:sldId id="470" r:id="rId22"/>
    <p:sldId id="755" r:id="rId23"/>
    <p:sldId id="752" r:id="rId24"/>
    <p:sldId id="753" r:id="rId25"/>
    <p:sldId id="291" r:id="rId26"/>
    <p:sldId id="493" r:id="rId27"/>
    <p:sldId id="494" r:id="rId28"/>
    <p:sldId id="767" r:id="rId29"/>
    <p:sldId id="768" r:id="rId30"/>
    <p:sldId id="643" r:id="rId31"/>
    <p:sldId id="495" r:id="rId32"/>
    <p:sldId id="770" r:id="rId33"/>
    <p:sldId id="766" r:id="rId34"/>
    <p:sldId id="772" r:id="rId35"/>
    <p:sldId id="500" r:id="rId36"/>
    <p:sldId id="774" r:id="rId37"/>
    <p:sldId id="506" r:id="rId38"/>
    <p:sldId id="584" r:id="rId39"/>
    <p:sldId id="507" r:id="rId40"/>
    <p:sldId id="775" r:id="rId41"/>
    <p:sldId id="776" r:id="rId42"/>
    <p:sldId id="777" r:id="rId43"/>
    <p:sldId id="778" r:id="rId44"/>
    <p:sldId id="666" r:id="rId45"/>
    <p:sldId id="668" r:id="rId46"/>
    <p:sldId id="667" r:id="rId47"/>
    <p:sldId id="786" r:id="rId48"/>
    <p:sldId id="779" r:id="rId49"/>
    <p:sldId id="788" r:id="rId50"/>
    <p:sldId id="759" r:id="rId51"/>
    <p:sldId id="537" r:id="rId52"/>
    <p:sldId id="773" r:id="rId53"/>
    <p:sldId id="536" r:id="rId54"/>
    <p:sldId id="541" r:id="rId55"/>
    <p:sldId id="569" r:id="rId56"/>
    <p:sldId id="568" r:id="rId57"/>
    <p:sldId id="544" r:id="rId58"/>
    <p:sldId id="543" r:id="rId59"/>
    <p:sldId id="545" r:id="rId60"/>
    <p:sldId id="546" r:id="rId61"/>
    <p:sldId id="547" r:id="rId62"/>
    <p:sldId id="680" r:id="rId63"/>
    <p:sldId id="780" r:id="rId64"/>
    <p:sldId id="784" r:id="rId65"/>
    <p:sldId id="781" r:id="rId66"/>
    <p:sldId id="548" r:id="rId67"/>
    <p:sldId id="673" r:id="rId68"/>
    <p:sldId id="674" r:id="rId69"/>
    <p:sldId id="552" r:id="rId70"/>
    <p:sldId id="553" r:id="rId71"/>
    <p:sldId id="554" r:id="rId72"/>
    <p:sldId id="555" r:id="rId73"/>
    <p:sldId id="663" r:id="rId74"/>
    <p:sldId id="669" r:id="rId75"/>
    <p:sldId id="556" r:id="rId76"/>
    <p:sldId id="557" r:id="rId77"/>
    <p:sldId id="670" r:id="rId78"/>
    <p:sldId id="558" r:id="rId79"/>
    <p:sldId id="560" r:id="rId80"/>
    <p:sldId id="559" r:id="rId81"/>
    <p:sldId id="679" r:id="rId82"/>
    <p:sldId id="678" r:id="rId83"/>
    <p:sldId id="561" r:id="rId84"/>
    <p:sldId id="562" r:id="rId85"/>
    <p:sldId id="563" r:id="rId86"/>
    <p:sldId id="585" r:id="rId87"/>
    <p:sldId id="587" r:id="rId88"/>
    <p:sldId id="588" r:id="rId89"/>
    <p:sldId id="589" r:id="rId90"/>
    <p:sldId id="675" r:id="rId91"/>
    <p:sldId id="676" r:id="rId92"/>
    <p:sldId id="681" r:id="rId93"/>
    <p:sldId id="696" r:id="rId94"/>
    <p:sldId id="789" r:id="rId95"/>
    <p:sldId id="782" r:id="rId96"/>
  </p:sldIdLst>
  <p:sldSz cx="9144000" cy="5143500" type="screen16x9"/>
  <p:notesSz cx="6858000" cy="9144000"/>
  <p:defaultTextStyle>
    <a:defPPr>
      <a:defRPr lang="en-US"/>
    </a:defPPr>
    <a:lvl1pPr marL="0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45716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 Slide" id="{B681A1BB-A03A-EE4F-8E6F-76B42898FA4C}">
          <p14:sldIdLst>
            <p14:sldId id="742"/>
          </p14:sldIdLst>
        </p14:section>
        <p14:section name="Mile-High View" id="{880C681B-F0E4-0645-87B1-FA02E6DAFC1A}">
          <p14:sldIdLst>
            <p14:sldId id="787"/>
            <p14:sldId id="743"/>
            <p14:sldId id="744"/>
            <p14:sldId id="692"/>
            <p14:sldId id="693"/>
            <p14:sldId id="599"/>
          </p14:sldIdLst>
        </p14:section>
        <p14:section name="Revisiting Logistic Regression" id="{4E1CB2AA-78C9-424D-8719-4A6D810E8B41}">
          <p14:sldIdLst>
            <p14:sldId id="745"/>
            <p14:sldId id="747"/>
            <p14:sldId id="443"/>
            <p14:sldId id="326"/>
            <p14:sldId id="397"/>
            <p14:sldId id="746"/>
            <p14:sldId id="748"/>
            <p14:sldId id="749"/>
            <p14:sldId id="762"/>
            <p14:sldId id="763"/>
            <p14:sldId id="764"/>
            <p14:sldId id="765"/>
          </p14:sldIdLst>
        </p14:section>
        <p14:section name="Word Vectors" id="{6CE95869-CD71-D14A-ACE4-CCD48BCB9393}">
          <p14:sldIdLst>
            <p14:sldId id="750"/>
            <p14:sldId id="470"/>
            <p14:sldId id="755"/>
            <p14:sldId id="752"/>
            <p14:sldId id="753"/>
            <p14:sldId id="291"/>
            <p14:sldId id="493"/>
            <p14:sldId id="494"/>
            <p14:sldId id="767"/>
            <p14:sldId id="768"/>
            <p14:sldId id="643"/>
            <p14:sldId id="495"/>
            <p14:sldId id="770"/>
            <p14:sldId id="766"/>
            <p14:sldId id="772"/>
            <p14:sldId id="500"/>
            <p14:sldId id="774"/>
            <p14:sldId id="506"/>
            <p14:sldId id="584"/>
            <p14:sldId id="507"/>
            <p14:sldId id="775"/>
            <p14:sldId id="776"/>
            <p14:sldId id="777"/>
            <p14:sldId id="778"/>
            <p14:sldId id="666"/>
            <p14:sldId id="668"/>
            <p14:sldId id="667"/>
            <p14:sldId id="786"/>
            <p14:sldId id="779"/>
          </p14:sldIdLst>
        </p14:section>
        <p14:section name="Recurrent Neural Network" id="{03FA7A29-5311-B145-905C-CB896A578D33}">
          <p14:sldIdLst>
            <p14:sldId id="788"/>
            <p14:sldId id="759"/>
            <p14:sldId id="537"/>
            <p14:sldId id="773"/>
            <p14:sldId id="536"/>
            <p14:sldId id="541"/>
            <p14:sldId id="569"/>
            <p14:sldId id="568"/>
            <p14:sldId id="544"/>
            <p14:sldId id="543"/>
            <p14:sldId id="545"/>
            <p14:sldId id="546"/>
            <p14:sldId id="547"/>
            <p14:sldId id="680"/>
            <p14:sldId id="780"/>
            <p14:sldId id="784"/>
            <p14:sldId id="781"/>
            <p14:sldId id="548"/>
            <p14:sldId id="673"/>
            <p14:sldId id="674"/>
            <p14:sldId id="552"/>
            <p14:sldId id="553"/>
            <p14:sldId id="554"/>
            <p14:sldId id="555"/>
            <p14:sldId id="663"/>
            <p14:sldId id="669"/>
            <p14:sldId id="556"/>
            <p14:sldId id="557"/>
            <p14:sldId id="670"/>
            <p14:sldId id="558"/>
            <p14:sldId id="560"/>
            <p14:sldId id="559"/>
            <p14:sldId id="679"/>
            <p14:sldId id="678"/>
            <p14:sldId id="561"/>
            <p14:sldId id="562"/>
            <p14:sldId id="563"/>
            <p14:sldId id="585"/>
            <p14:sldId id="587"/>
            <p14:sldId id="588"/>
            <p14:sldId id="589"/>
            <p14:sldId id="675"/>
            <p14:sldId id="676"/>
            <p14:sldId id="681"/>
            <p14:sldId id="696"/>
            <p14:sldId id="789"/>
          </p14:sldIdLst>
        </p14:section>
        <p14:section name="Conclusion" id="{926D5921-E028-0A43-B6AA-1155D0279E31}">
          <p14:sldIdLst>
            <p14:sldId id="7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C00"/>
    <a:srgbClr val="FF5D00"/>
    <a:srgbClr val="3F80CD"/>
    <a:srgbClr val="235F9C"/>
    <a:srgbClr val="001A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4F9324-9F59-4904-BE57-256B365A1FA8}" v="3" dt="2019-06-18T13:33:27.9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78" autoAdjust="0"/>
    <p:restoredTop sz="86397"/>
  </p:normalViewPr>
  <p:slideViewPr>
    <p:cSldViewPr snapToGrid="0" snapToObjects="1">
      <p:cViewPr varScale="1">
        <p:scale>
          <a:sx n="143" d="100"/>
          <a:sy n="143" d="100"/>
        </p:scale>
        <p:origin x="876" y="10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5" d="100"/>
          <a:sy n="95" d="100"/>
        </p:scale>
        <p:origin x="3720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notesMaster" Target="notesMasters/notesMaster1.xml"/><Relationship Id="rId10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wrence carin" userId="3b22cf038a245812" providerId="LiveId" clId="{034F9324-9F59-4904-BE57-256B365A1FA8}"/>
    <pc:docChg chg="custSel modSld">
      <pc:chgData name="lawrence carin" userId="3b22cf038a245812" providerId="LiveId" clId="{034F9324-9F59-4904-BE57-256B365A1FA8}" dt="2019-06-18T13:32:52.981" v="12" actId="20577"/>
      <pc:docMkLst>
        <pc:docMk/>
      </pc:docMkLst>
      <pc:sldChg chg="addSp delSp modSp">
        <pc:chgData name="lawrence carin" userId="3b22cf038a245812" providerId="LiveId" clId="{034F9324-9F59-4904-BE57-256B365A1FA8}" dt="2019-06-18T13:32:06.860" v="11" actId="478"/>
        <pc:sldMkLst>
          <pc:docMk/>
          <pc:sldMk cId="3599425990" sldId="787"/>
        </pc:sldMkLst>
        <pc:spChg chg="add del mod">
          <ac:chgData name="lawrence carin" userId="3b22cf038a245812" providerId="LiveId" clId="{034F9324-9F59-4904-BE57-256B365A1FA8}" dt="2019-06-18T13:32:06.860" v="11" actId="478"/>
          <ac:spMkLst>
            <pc:docMk/>
            <pc:sldMk cId="3599425990" sldId="787"/>
            <ac:spMk id="3" creationId="{78B7D29B-27E9-44C4-9BE8-E02F3697340E}"/>
          </ac:spMkLst>
        </pc:spChg>
        <pc:spChg chg="del">
          <ac:chgData name="lawrence carin" userId="3b22cf038a245812" providerId="LiveId" clId="{034F9324-9F59-4904-BE57-256B365A1FA8}" dt="2019-06-18T13:32:04.016" v="10" actId="478"/>
          <ac:spMkLst>
            <pc:docMk/>
            <pc:sldMk cId="3599425990" sldId="787"/>
            <ac:spMk id="6" creationId="{00000000-0000-0000-0000-000000000000}"/>
          </ac:spMkLst>
        </pc:spChg>
        <pc:spChg chg="mod">
          <ac:chgData name="lawrence carin" userId="3b22cf038a245812" providerId="LiveId" clId="{034F9324-9F59-4904-BE57-256B365A1FA8}" dt="2019-06-18T13:31:55.404" v="9" actId="20577"/>
          <ac:spMkLst>
            <pc:docMk/>
            <pc:sldMk cId="3599425990" sldId="787"/>
            <ac:spMk id="13314" creationId="{00000000-0000-0000-0000-000000000000}"/>
          </ac:spMkLst>
        </pc:spChg>
      </pc:sldChg>
      <pc:sldChg chg="modSp">
        <pc:chgData name="lawrence carin" userId="3b22cf038a245812" providerId="LiveId" clId="{034F9324-9F59-4904-BE57-256B365A1FA8}" dt="2019-06-18T13:32:52.981" v="12" actId="20577"/>
        <pc:sldMkLst>
          <pc:docMk/>
          <pc:sldMk cId="212369151" sldId="788"/>
        </pc:sldMkLst>
        <pc:spChg chg="mod">
          <ac:chgData name="lawrence carin" userId="3b22cf038a245812" providerId="LiveId" clId="{034F9324-9F59-4904-BE57-256B365A1FA8}" dt="2019-06-18T13:32:52.981" v="12" actId="20577"/>
          <ac:spMkLst>
            <pc:docMk/>
            <pc:sldMk cId="212369151" sldId="788"/>
            <ac:spMk id="1331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7F71E0-0D53-DC45-B2CB-C90849DC5EA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A5AE21-28DC-384A-9615-D2A234C1720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727395-C8D8-FC4E-A947-CB2BD1422AA7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266FC-5661-134A-A28E-52A0750FBA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260C2E-86CE-434C-81DE-82F82C9B8D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C4DDE5-AA14-DD42-BEF8-7DF8E36232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342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5010" y="0"/>
            <a:ext cx="2971800" cy="45931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0927A9-B8DC-384B-BF68-738F1B31EAB2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2"/>
            <a:ext cx="5486400" cy="360044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5010" y="8684685"/>
            <a:ext cx="2971800" cy="45931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33E9F-084A-8543-BC6F-0AE70009C2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248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1pPr>
    <a:lvl2pPr marL="4571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2pPr>
    <a:lvl3pPr marL="914333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3pPr>
    <a:lvl4pPr marL="1371499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4pPr>
    <a:lvl5pPr marL="1828666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5pPr>
    <a:lvl6pPr marL="2285832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6pPr>
    <a:lvl7pPr marL="2742998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7pPr>
    <a:lvl8pPr marL="3200165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8pPr>
    <a:lvl9pPr marL="3657331" algn="l" defTabSz="914333" rtl="0" eaLnBrk="1" latinLnBrk="0" hangingPunct="1">
      <a:defRPr sz="1199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3457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011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10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267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0947D6-47CE-4584-A130-5E612DE6867C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6926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9055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4683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053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62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3142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55216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33E9F-084A-8543-BC6F-0AE70009C29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0231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66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3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00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74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34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01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6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349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131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22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3377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90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9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6"/>
            <a:ext cx="7772400" cy="1125140"/>
          </a:xfrm>
        </p:spPr>
        <p:txBody>
          <a:bodyPr anchor="b"/>
          <a:lstStyle>
            <a:lvl1pPr marL="0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1pPr>
            <a:lvl2pPr marL="456687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2pPr>
            <a:lvl3pPr marL="91337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3pPr>
            <a:lvl4pPr marL="1370061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4pPr>
            <a:lvl5pPr marL="1826748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5pPr>
            <a:lvl6pPr marL="2283435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6pPr>
            <a:lvl7pPr marL="2740122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7pPr>
            <a:lvl8pPr marL="3196809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8pPr>
            <a:lvl9pPr marL="3653496" indent="0">
              <a:buNone/>
              <a:defRPr sz="13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6481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797"/>
            </a:lvl1pPr>
            <a:lvl2pPr>
              <a:defRPr sz="2398"/>
            </a:lvl2pPr>
            <a:lvl3pPr>
              <a:defRPr sz="1998"/>
            </a:lvl3pPr>
            <a:lvl4pPr>
              <a:defRPr sz="1798"/>
            </a:lvl4pPr>
            <a:lvl5pPr>
              <a:defRPr sz="1798"/>
            </a:lvl5pPr>
            <a:lvl6pPr>
              <a:defRPr sz="1798"/>
            </a:lvl6pPr>
            <a:lvl7pPr>
              <a:defRPr sz="1798"/>
            </a:lvl7pPr>
            <a:lvl8pPr>
              <a:defRPr sz="1798"/>
            </a:lvl8pPr>
            <a:lvl9pPr>
              <a:defRPr sz="17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4038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151335"/>
            <a:ext cx="4040188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1631156"/>
            <a:ext cx="4040188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151335"/>
            <a:ext cx="4041776" cy="47982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687" indent="0">
              <a:buNone/>
              <a:defRPr sz="1998" b="1"/>
            </a:lvl2pPr>
            <a:lvl3pPr marL="913374" indent="0">
              <a:buNone/>
              <a:defRPr sz="1798" b="1"/>
            </a:lvl3pPr>
            <a:lvl4pPr marL="1370061" indent="0">
              <a:buNone/>
              <a:defRPr sz="1598" b="1"/>
            </a:lvl4pPr>
            <a:lvl5pPr marL="1826748" indent="0">
              <a:buNone/>
              <a:defRPr sz="1598" b="1"/>
            </a:lvl5pPr>
            <a:lvl6pPr marL="2283435" indent="0">
              <a:buNone/>
              <a:defRPr sz="1598" b="1"/>
            </a:lvl6pPr>
            <a:lvl7pPr marL="2740122" indent="0">
              <a:buNone/>
              <a:defRPr sz="1598" b="1"/>
            </a:lvl7pPr>
            <a:lvl8pPr marL="3196809" indent="0">
              <a:buNone/>
              <a:defRPr sz="1598" b="1"/>
            </a:lvl8pPr>
            <a:lvl9pPr marL="3653496" indent="0">
              <a:buNone/>
              <a:defRPr sz="1598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1631156"/>
            <a:ext cx="4041776" cy="2963466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8"/>
            </a:lvl3pPr>
            <a:lvl4pPr>
              <a:defRPr sz="1598"/>
            </a:lvl4pPr>
            <a:lvl5pPr>
              <a:defRPr sz="1598"/>
            </a:lvl5pPr>
            <a:lvl6pPr>
              <a:defRPr sz="1598"/>
            </a:lvl6pPr>
            <a:lvl7pPr>
              <a:defRPr sz="1598"/>
            </a:lvl7pPr>
            <a:lvl8pPr>
              <a:defRPr sz="1598"/>
            </a:lvl8pPr>
            <a:lvl9pPr>
              <a:defRPr sz="15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596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67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8027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04787"/>
            <a:ext cx="3008313" cy="871538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04789"/>
            <a:ext cx="5111750" cy="4389835"/>
          </a:xfrm>
        </p:spPr>
        <p:txBody>
          <a:bodyPr/>
          <a:lstStyle>
            <a:lvl1pPr>
              <a:defRPr sz="3196"/>
            </a:lvl1pPr>
            <a:lvl2pPr>
              <a:defRPr sz="2797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076327"/>
            <a:ext cx="3008313" cy="351829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372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196"/>
            </a:lvl1pPr>
            <a:lvl2pPr marL="456687" indent="0">
              <a:buNone/>
              <a:defRPr sz="2797"/>
            </a:lvl2pPr>
            <a:lvl3pPr marL="913374" indent="0">
              <a:buNone/>
              <a:defRPr sz="2398"/>
            </a:lvl3pPr>
            <a:lvl4pPr marL="1370061" indent="0">
              <a:buNone/>
              <a:defRPr sz="1998"/>
            </a:lvl4pPr>
            <a:lvl5pPr marL="1826748" indent="0">
              <a:buNone/>
              <a:defRPr sz="1998"/>
            </a:lvl5pPr>
            <a:lvl6pPr marL="2283435" indent="0">
              <a:buNone/>
              <a:defRPr sz="1998"/>
            </a:lvl6pPr>
            <a:lvl7pPr marL="2740122" indent="0">
              <a:buNone/>
              <a:defRPr sz="1998"/>
            </a:lvl7pPr>
            <a:lvl8pPr marL="3196809" indent="0">
              <a:buNone/>
              <a:defRPr sz="1998"/>
            </a:lvl8pPr>
            <a:lvl9pPr marL="3653496" indent="0">
              <a:buNone/>
              <a:defRPr sz="1998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398"/>
            </a:lvl1pPr>
            <a:lvl2pPr marL="456687" indent="0">
              <a:buNone/>
              <a:defRPr sz="1199"/>
            </a:lvl2pPr>
            <a:lvl3pPr marL="913374" indent="0">
              <a:buNone/>
              <a:defRPr sz="999"/>
            </a:lvl3pPr>
            <a:lvl4pPr marL="1370061" indent="0">
              <a:buNone/>
              <a:defRPr sz="899"/>
            </a:lvl4pPr>
            <a:lvl5pPr marL="1826748" indent="0">
              <a:buNone/>
              <a:defRPr sz="899"/>
            </a:lvl5pPr>
            <a:lvl6pPr marL="2283435" indent="0">
              <a:buNone/>
              <a:defRPr sz="899"/>
            </a:lvl6pPr>
            <a:lvl7pPr marL="2740122" indent="0">
              <a:buNone/>
              <a:defRPr sz="899"/>
            </a:lvl7pPr>
            <a:lvl8pPr marL="3196809" indent="0">
              <a:buNone/>
              <a:defRPr sz="899"/>
            </a:lvl8pPr>
            <a:lvl9pPr marL="3653496" indent="0">
              <a:buNone/>
              <a:defRPr sz="89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CB57645D-6EED-4946-9D1D-A6B494445F10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B7D94440-29F7-804F-9CB1-7389833EDD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1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Duke Title Slide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2"/>
            <a:ext cx="8229600" cy="33944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1631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6687" rtl="0" eaLnBrk="1" latinLnBrk="0" hangingPunct="1">
        <a:spcBef>
          <a:spcPct val="0"/>
        </a:spcBef>
        <a:buNone/>
        <a:defRPr sz="4396" kern="1200">
          <a:solidFill>
            <a:srgbClr val="001A57"/>
          </a:solidFill>
          <a:latin typeface="Helvetica"/>
          <a:ea typeface="+mj-ea"/>
          <a:cs typeface="+mj-cs"/>
        </a:defRPr>
      </a:lvl1pPr>
    </p:titleStyle>
    <p:bodyStyle>
      <a:lvl1pPr marL="342516" indent="-342516" algn="l" defTabSz="456687" rtl="0" eaLnBrk="1" latinLnBrk="0" hangingPunct="1">
        <a:spcBef>
          <a:spcPct val="20000"/>
        </a:spcBef>
        <a:buFont typeface="Arial"/>
        <a:buChar char="•"/>
        <a:defRPr sz="3196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1pPr>
      <a:lvl2pPr marL="742116" indent="-285429" algn="l" defTabSz="456687" rtl="0" eaLnBrk="1" latinLnBrk="0" hangingPunct="1">
        <a:spcBef>
          <a:spcPct val="20000"/>
        </a:spcBef>
        <a:buFont typeface="Arial"/>
        <a:buChar char="–"/>
        <a:defRPr sz="2797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2pPr>
      <a:lvl3pPr marL="1141717" indent="-228344" algn="l" defTabSz="456687" rtl="0" eaLnBrk="1" latinLnBrk="0" hangingPunct="1">
        <a:spcBef>
          <a:spcPct val="20000"/>
        </a:spcBef>
        <a:buFont typeface="Arial"/>
        <a:buChar char="•"/>
        <a:defRPr sz="23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3pPr>
      <a:lvl4pPr marL="1598404" indent="-228344" algn="l" defTabSz="456687" rtl="0" eaLnBrk="1" latinLnBrk="0" hangingPunct="1">
        <a:spcBef>
          <a:spcPct val="20000"/>
        </a:spcBef>
        <a:buFont typeface="Arial"/>
        <a:buChar char="–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4pPr>
      <a:lvl5pPr marL="2055091" indent="-228344" algn="l" defTabSz="456687" rtl="0" eaLnBrk="1" latinLnBrk="0" hangingPunct="1">
        <a:spcBef>
          <a:spcPct val="20000"/>
        </a:spcBef>
        <a:buFont typeface="Arial"/>
        <a:buChar char="»"/>
        <a:defRPr sz="1998" kern="1200">
          <a:solidFill>
            <a:schemeClr val="bg1">
              <a:lumMod val="50000"/>
            </a:schemeClr>
          </a:solidFill>
          <a:latin typeface="Helvetica Neue"/>
          <a:ea typeface="+mn-ea"/>
          <a:cs typeface="+mn-cs"/>
        </a:defRPr>
      </a:lvl5pPr>
      <a:lvl6pPr marL="2511778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6pPr>
      <a:lvl7pPr marL="2968466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7pPr>
      <a:lvl8pPr marL="3425152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8pPr>
      <a:lvl9pPr marL="3881839" indent="-228344" algn="l" defTabSz="456687" rtl="0" eaLnBrk="1" latinLnBrk="0" hangingPunct="1">
        <a:spcBef>
          <a:spcPct val="20000"/>
        </a:spcBef>
        <a:buFont typeface="Arial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687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374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061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6748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3435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0122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6809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3496" algn="l" defTabSz="456687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8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7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10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10.png"/><Relationship Id="rId11" Type="http://schemas.openxmlformats.org/officeDocument/2006/relationships/image" Target="../media/image13.png"/><Relationship Id="rId5" Type="http://schemas.openxmlformats.org/officeDocument/2006/relationships/image" Target="../media/image710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10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12" Type="http://schemas.openxmlformats.org/officeDocument/2006/relationships/image" Target="../media/image44.gif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0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12" Type="http://schemas.openxmlformats.org/officeDocument/2006/relationships/image" Target="../media/image44.gif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9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2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1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Relationship Id="rId1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png"/><Relationship Id="rId17" Type="http://schemas.openxmlformats.org/officeDocument/2006/relationships/image" Target="../media/image109.png"/><Relationship Id="rId2" Type="http://schemas.openxmlformats.org/officeDocument/2006/relationships/image" Target="../media/image94.png"/><Relationship Id="rId16" Type="http://schemas.openxmlformats.org/officeDocument/2006/relationships/image" Target="../media/image10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png"/><Relationship Id="rId15" Type="http://schemas.openxmlformats.org/officeDocument/2006/relationships/image" Target="../media/image107.png"/><Relationship Id="rId10" Type="http://schemas.openxmlformats.org/officeDocument/2006/relationships/image" Target="../media/image102.png"/><Relationship Id="rId4" Type="http://schemas.openxmlformats.org/officeDocument/2006/relationships/image" Target="../media/image96.png"/><Relationship Id="rId9" Type="http://schemas.openxmlformats.org/officeDocument/2006/relationships/image" Target="../media/image101.png"/><Relationship Id="rId14" Type="http://schemas.openxmlformats.org/officeDocument/2006/relationships/image" Target="../media/image106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12" Type="http://schemas.openxmlformats.org/officeDocument/2006/relationships/image" Target="../media/image119.png"/><Relationship Id="rId2" Type="http://schemas.openxmlformats.org/officeDocument/2006/relationships/image" Target="../media/image110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4.png"/><Relationship Id="rId11" Type="http://schemas.openxmlformats.org/officeDocument/2006/relationships/image" Target="../media/image118.png"/><Relationship Id="rId5" Type="http://schemas.openxmlformats.org/officeDocument/2006/relationships/image" Target="../media/image113.png"/><Relationship Id="rId15" Type="http://schemas.openxmlformats.org/officeDocument/2006/relationships/image" Target="../media/image122.png"/><Relationship Id="rId10" Type="http://schemas.openxmlformats.org/officeDocument/2006/relationships/image" Target="../media/image117.png"/><Relationship Id="rId4" Type="http://schemas.openxmlformats.org/officeDocument/2006/relationships/image" Target="../media/image112.png"/><Relationship Id="rId9" Type="http://schemas.openxmlformats.org/officeDocument/2006/relationships/image" Target="../media/image116.png"/><Relationship Id="rId14" Type="http://schemas.openxmlformats.org/officeDocument/2006/relationships/image" Target="../media/image12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24.png"/><Relationship Id="rId3" Type="http://schemas.openxmlformats.org/officeDocument/2006/relationships/image" Target="../media/image20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214.png"/><Relationship Id="rId5" Type="http://schemas.openxmlformats.org/officeDocument/2006/relationships/image" Target="../media/image450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51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24.png"/><Relationship Id="rId3" Type="http://schemas.openxmlformats.org/officeDocument/2006/relationships/image" Target="../media/image530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570.png"/><Relationship Id="rId5" Type="http://schemas.openxmlformats.org/officeDocument/2006/relationships/image" Target="../media/image450.png"/><Relationship Id="rId10" Type="http://schemas.openxmlformats.org/officeDocument/2006/relationships/image" Target="../media/image560.png"/><Relationship Id="rId4" Type="http://schemas.openxmlformats.org/officeDocument/2006/relationships/image" Target="../media/image540.png"/><Relationship Id="rId9" Type="http://schemas.openxmlformats.org/officeDocument/2006/relationships/image" Target="../media/image550.png"/><Relationship Id="rId14" Type="http://schemas.openxmlformats.org/officeDocument/2006/relationships/image" Target="../media/image51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90.png"/><Relationship Id="rId4" Type="http://schemas.openxmlformats.org/officeDocument/2006/relationships/image" Target="../media/image55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5" Type="http://schemas.openxmlformats.org/officeDocument/2006/relationships/image" Target="../media/image490.png"/><Relationship Id="rId4" Type="http://schemas.openxmlformats.org/officeDocument/2006/relationships/image" Target="../media/image5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0.png"/><Relationship Id="rId3" Type="http://schemas.openxmlformats.org/officeDocument/2006/relationships/image" Target="../media/image450.png"/><Relationship Id="rId7" Type="http://schemas.openxmlformats.org/officeDocument/2006/relationships/image" Target="../media/image127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6.png"/><Relationship Id="rId5" Type="http://schemas.openxmlformats.org/officeDocument/2006/relationships/image" Target="../media/image490.png"/><Relationship Id="rId4" Type="http://schemas.openxmlformats.org/officeDocument/2006/relationships/image" Target="../media/image55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450.png"/><Relationship Id="rId7" Type="http://schemas.openxmlformats.org/officeDocument/2006/relationships/image" Target="../media/image129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490.png"/><Relationship Id="rId10" Type="http://schemas.openxmlformats.org/officeDocument/2006/relationships/image" Target="../media/image460.png"/><Relationship Id="rId4" Type="http://schemas.openxmlformats.org/officeDocument/2006/relationships/image" Target="../media/image550.png"/><Relationship Id="rId9" Type="http://schemas.openxmlformats.org/officeDocument/2006/relationships/image" Target="../media/image13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450.png"/><Relationship Id="rId7" Type="http://schemas.openxmlformats.org/officeDocument/2006/relationships/image" Target="../media/image13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5" Type="http://schemas.openxmlformats.org/officeDocument/2006/relationships/image" Target="../media/image490.png"/><Relationship Id="rId10" Type="http://schemas.openxmlformats.org/officeDocument/2006/relationships/image" Target="../media/image460.png"/><Relationship Id="rId4" Type="http://schemas.openxmlformats.org/officeDocument/2006/relationships/image" Target="../media/image550.png"/><Relationship Id="rId9" Type="http://schemas.openxmlformats.org/officeDocument/2006/relationships/image" Target="../media/image1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png"/><Relationship Id="rId3" Type="http://schemas.openxmlformats.org/officeDocument/2006/relationships/image" Target="../media/image450.png"/><Relationship Id="rId7" Type="http://schemas.openxmlformats.org/officeDocument/2006/relationships/image" Target="../media/image135.png"/><Relationship Id="rId12" Type="http://schemas.openxmlformats.org/officeDocument/2006/relationships/image" Target="../media/image14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11" Type="http://schemas.openxmlformats.org/officeDocument/2006/relationships/image" Target="../media/image139.png"/><Relationship Id="rId5" Type="http://schemas.openxmlformats.org/officeDocument/2006/relationships/image" Target="../media/image490.png"/><Relationship Id="rId15" Type="http://schemas.openxmlformats.org/officeDocument/2006/relationships/image" Target="../media/image460.png"/><Relationship Id="rId10" Type="http://schemas.openxmlformats.org/officeDocument/2006/relationships/image" Target="../media/image138.png"/><Relationship Id="rId4" Type="http://schemas.openxmlformats.org/officeDocument/2006/relationships/image" Target="../media/image550.png"/><Relationship Id="rId9" Type="http://schemas.openxmlformats.org/officeDocument/2006/relationships/image" Target="../media/image137.png"/><Relationship Id="rId14" Type="http://schemas.openxmlformats.org/officeDocument/2006/relationships/image" Target="../media/image142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0.png"/><Relationship Id="rId13" Type="http://schemas.openxmlformats.org/officeDocument/2006/relationships/image" Target="../media/image144.png"/><Relationship Id="rId3" Type="http://schemas.openxmlformats.org/officeDocument/2006/relationships/image" Target="../media/image700.png"/><Relationship Id="rId7" Type="http://schemas.openxmlformats.org/officeDocument/2006/relationships/image" Target="../media/image740.png"/><Relationship Id="rId12" Type="http://schemas.openxmlformats.org/officeDocument/2006/relationships/image" Target="../media/image143.png"/><Relationship Id="rId2" Type="http://schemas.openxmlformats.org/officeDocument/2006/relationships/image" Target="../media/image6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0.png"/><Relationship Id="rId11" Type="http://schemas.openxmlformats.org/officeDocument/2006/relationships/image" Target="../media/image780.png"/><Relationship Id="rId5" Type="http://schemas.openxmlformats.org/officeDocument/2006/relationships/image" Target="../media/image720.png"/><Relationship Id="rId10" Type="http://schemas.openxmlformats.org/officeDocument/2006/relationships/image" Target="../media/image770.png"/><Relationship Id="rId4" Type="http://schemas.openxmlformats.org/officeDocument/2006/relationships/image" Target="../media/image711.png"/><Relationship Id="rId9" Type="http://schemas.openxmlformats.org/officeDocument/2006/relationships/image" Target="../media/image760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0.png"/><Relationship Id="rId3" Type="http://schemas.openxmlformats.org/officeDocument/2006/relationships/image" Target="../media/image820.png"/><Relationship Id="rId7" Type="http://schemas.openxmlformats.org/officeDocument/2006/relationships/image" Target="../media/image840.png"/><Relationship Id="rId12" Type="http://schemas.openxmlformats.org/officeDocument/2006/relationships/image" Target="../media/image145.png"/><Relationship Id="rId2" Type="http://schemas.openxmlformats.org/officeDocument/2006/relationships/image" Target="../media/image8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0.png"/><Relationship Id="rId11" Type="http://schemas.openxmlformats.org/officeDocument/2006/relationships/image" Target="../media/image880.png"/><Relationship Id="rId5" Type="http://schemas.openxmlformats.org/officeDocument/2006/relationships/image" Target="../media/image243.png"/><Relationship Id="rId10" Type="http://schemas.openxmlformats.org/officeDocument/2006/relationships/image" Target="../media/image870.png"/><Relationship Id="rId4" Type="http://schemas.openxmlformats.org/officeDocument/2006/relationships/image" Target="../media/image242.png"/><Relationship Id="rId9" Type="http://schemas.openxmlformats.org/officeDocument/2006/relationships/image" Target="../media/image860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24.png"/><Relationship Id="rId3" Type="http://schemas.openxmlformats.org/officeDocument/2006/relationships/image" Target="../media/image20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214.png"/><Relationship Id="rId5" Type="http://schemas.openxmlformats.org/officeDocument/2006/relationships/image" Target="../media/image450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511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0.png"/><Relationship Id="rId13" Type="http://schemas.openxmlformats.org/officeDocument/2006/relationships/image" Target="../media/image124.png"/><Relationship Id="rId3" Type="http://schemas.openxmlformats.org/officeDocument/2006/relationships/image" Target="../media/image206.png"/><Relationship Id="rId7" Type="http://schemas.openxmlformats.org/officeDocument/2006/relationships/image" Target="../media/image470.png"/><Relationship Id="rId12" Type="http://schemas.openxmlformats.org/officeDocument/2006/relationships/image" Target="../media/image490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0.png"/><Relationship Id="rId11" Type="http://schemas.openxmlformats.org/officeDocument/2006/relationships/image" Target="../media/image214.png"/><Relationship Id="rId5" Type="http://schemas.openxmlformats.org/officeDocument/2006/relationships/image" Target="../media/image450.png"/><Relationship Id="rId10" Type="http://schemas.openxmlformats.org/officeDocument/2006/relationships/image" Target="../media/image213.png"/><Relationship Id="rId4" Type="http://schemas.openxmlformats.org/officeDocument/2006/relationships/image" Target="../media/image207.png"/><Relationship Id="rId9" Type="http://schemas.openxmlformats.org/officeDocument/2006/relationships/image" Target="../media/image212.png"/><Relationship Id="rId14" Type="http://schemas.openxmlformats.org/officeDocument/2006/relationships/image" Target="../media/image511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10" Type="http://schemas.openxmlformats.org/officeDocument/2006/relationships/image" Target="../media/image2.png"/><Relationship Id="rId4" Type="http://schemas.openxmlformats.org/officeDocument/2006/relationships/image" Target="../media/image148.png"/><Relationship Id="rId9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24.png"/><Relationship Id="rId18" Type="http://schemas.openxmlformats.org/officeDocument/2006/relationships/image" Target="../media/image166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5.png"/><Relationship Id="rId2" Type="http://schemas.openxmlformats.org/officeDocument/2006/relationships/image" Target="../media/image125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3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png"/><Relationship Id="rId13" Type="http://schemas.openxmlformats.org/officeDocument/2006/relationships/image" Target="../media/image161.png"/><Relationship Id="rId18" Type="http://schemas.openxmlformats.org/officeDocument/2006/relationships/image" Target="../media/image165.png"/><Relationship Id="rId3" Type="http://schemas.openxmlformats.org/officeDocument/2006/relationships/image" Target="../media/image125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64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4.png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2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24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24.png"/><Relationship Id="rId18" Type="http://schemas.openxmlformats.org/officeDocument/2006/relationships/image" Target="../media/image166.png"/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12" Type="http://schemas.openxmlformats.org/officeDocument/2006/relationships/image" Target="../media/image161.png"/><Relationship Id="rId17" Type="http://schemas.openxmlformats.org/officeDocument/2006/relationships/image" Target="../media/image165.png"/><Relationship Id="rId2" Type="http://schemas.openxmlformats.org/officeDocument/2006/relationships/image" Target="../media/image125.png"/><Relationship Id="rId16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11" Type="http://schemas.openxmlformats.org/officeDocument/2006/relationships/image" Target="../media/image160.png"/><Relationship Id="rId5" Type="http://schemas.openxmlformats.org/officeDocument/2006/relationships/image" Target="../media/image154.png"/><Relationship Id="rId15" Type="http://schemas.openxmlformats.org/officeDocument/2006/relationships/image" Target="../media/image163.pn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png"/><Relationship Id="rId14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1.png"/><Relationship Id="rId5" Type="http://schemas.openxmlformats.org/officeDocument/2006/relationships/image" Target="../media/image170.png"/><Relationship Id="rId4" Type="http://schemas.openxmlformats.org/officeDocument/2006/relationships/image" Target="../media/image16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78.png"/><Relationship Id="rId7" Type="http://schemas.openxmlformats.org/officeDocument/2006/relationships/image" Target="../media/image158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10" Type="http://schemas.openxmlformats.org/officeDocument/2006/relationships/image" Target="../media/image164.png"/><Relationship Id="rId4" Type="http://schemas.openxmlformats.org/officeDocument/2006/relationships/image" Target="../media/image125.png"/><Relationship Id="rId9" Type="http://schemas.openxmlformats.org/officeDocument/2006/relationships/image" Target="../media/image163.png"/></Relationships>
</file>

<file path=ppt/slides/_rels/slide7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164.png"/><Relationship Id="rId3" Type="http://schemas.openxmlformats.org/officeDocument/2006/relationships/image" Target="../media/image180.png"/><Relationship Id="rId12" Type="http://schemas.openxmlformats.org/officeDocument/2006/relationships/image" Target="../media/image262.png"/><Relationship Id="rId17" Type="http://schemas.openxmlformats.org/officeDocument/2006/relationships/image" Target="../media/image163.png"/><Relationship Id="rId2" Type="http://schemas.openxmlformats.org/officeDocument/2006/relationships/image" Target="../media/image179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82.png"/><Relationship Id="rId15" Type="http://schemas.openxmlformats.org/officeDocument/2006/relationships/image" Target="../media/image155.png"/><Relationship Id="rId4" Type="http://schemas.openxmlformats.org/officeDocument/2006/relationships/image" Target="../media/image181.png"/><Relationship Id="rId1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164.png"/><Relationship Id="rId3" Type="http://schemas.openxmlformats.org/officeDocument/2006/relationships/image" Target="../media/image180.png"/><Relationship Id="rId12" Type="http://schemas.openxmlformats.org/officeDocument/2006/relationships/image" Target="../media/image262.png"/><Relationship Id="rId17" Type="http://schemas.openxmlformats.org/officeDocument/2006/relationships/image" Target="../media/image163.png"/><Relationship Id="rId2" Type="http://schemas.openxmlformats.org/officeDocument/2006/relationships/image" Target="../media/image179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8.png"/><Relationship Id="rId5" Type="http://schemas.openxmlformats.org/officeDocument/2006/relationships/image" Target="../media/image182.png"/><Relationship Id="rId15" Type="http://schemas.openxmlformats.org/officeDocument/2006/relationships/image" Target="../media/image155.png"/><Relationship Id="rId4" Type="http://schemas.openxmlformats.org/officeDocument/2006/relationships/image" Target="../media/image181.png"/><Relationship Id="rId14" Type="http://schemas.openxmlformats.org/officeDocument/2006/relationships/image" Target="../media/image154.png"/></Relationships>
</file>

<file path=ppt/slides/_rels/slide7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3" Type="http://schemas.openxmlformats.org/officeDocument/2006/relationships/image" Target="../media/image184.png"/><Relationship Id="rId12" Type="http://schemas.openxmlformats.org/officeDocument/2006/relationships/image" Target="../media/image263.png"/><Relationship Id="rId17" Type="http://schemas.openxmlformats.org/officeDocument/2006/relationships/image" Target="../media/image164.png"/><Relationship Id="rId2" Type="http://schemas.openxmlformats.org/officeDocument/2006/relationships/image" Target="../media/image183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2.png"/><Relationship Id="rId5" Type="http://schemas.openxmlformats.org/officeDocument/2006/relationships/image" Target="../media/image186.png"/><Relationship Id="rId15" Type="http://schemas.openxmlformats.org/officeDocument/2006/relationships/image" Target="../media/image161.png"/><Relationship Id="rId4" Type="http://schemas.openxmlformats.org/officeDocument/2006/relationships/image" Target="../media/image185.png"/><Relationship Id="rId14" Type="http://schemas.openxmlformats.org/officeDocument/2006/relationships/image" Target="../media/image155.png"/></Relationships>
</file>

<file path=ppt/slides/_rels/slide7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3" Type="http://schemas.openxmlformats.org/officeDocument/2006/relationships/image" Target="../media/image188.png"/><Relationship Id="rId7" Type="http://schemas.openxmlformats.org/officeDocument/2006/relationships/image" Target="../media/image2630.png"/><Relationship Id="rId12" Type="http://schemas.openxmlformats.org/officeDocument/2006/relationships/image" Target="../media/image16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5.png"/><Relationship Id="rId10" Type="http://schemas.openxmlformats.org/officeDocument/2006/relationships/image" Target="../media/image154.png"/><Relationship Id="rId9" Type="http://schemas.openxmlformats.org/officeDocument/2006/relationships/image" Target="../media/image262.png"/><Relationship Id="rId14" Type="http://schemas.openxmlformats.org/officeDocument/2006/relationships/image" Target="../media/image164.png"/></Relationships>
</file>

<file path=ppt/slides/_rels/slide7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3.png"/><Relationship Id="rId3" Type="http://schemas.openxmlformats.org/officeDocument/2006/relationships/image" Target="../media/image188.png"/><Relationship Id="rId7" Type="http://schemas.openxmlformats.org/officeDocument/2006/relationships/image" Target="../media/image2630.png"/><Relationship Id="rId12" Type="http://schemas.openxmlformats.org/officeDocument/2006/relationships/image" Target="../media/image161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5.png"/><Relationship Id="rId10" Type="http://schemas.openxmlformats.org/officeDocument/2006/relationships/image" Target="../media/image154.png"/><Relationship Id="rId9" Type="http://schemas.openxmlformats.org/officeDocument/2006/relationships/image" Target="../media/image262.png"/><Relationship Id="rId14" Type="http://schemas.openxmlformats.org/officeDocument/2006/relationships/image" Target="../media/image164.png"/></Relationships>
</file>

<file path=ppt/slides/_rels/slide7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61.png"/><Relationship Id="rId3" Type="http://schemas.openxmlformats.org/officeDocument/2006/relationships/image" Target="../media/image190.png"/><Relationship Id="rId12" Type="http://schemas.openxmlformats.org/officeDocument/2006/relationships/image" Target="../media/image155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154.png"/><Relationship Id="rId15" Type="http://schemas.openxmlformats.org/officeDocument/2006/relationships/image" Target="../media/image164.png"/><Relationship Id="rId10" Type="http://schemas.openxmlformats.org/officeDocument/2006/relationships/image" Target="../media/image263.png"/><Relationship Id="rId9" Type="http://schemas.openxmlformats.org/officeDocument/2006/relationships/image" Target="../media/image262.png"/><Relationship Id="rId14" Type="http://schemas.openxmlformats.org/officeDocument/2006/relationships/image" Target="../media/image163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8" Type="http://schemas.openxmlformats.org/officeDocument/2006/relationships/image" Target="../media/image155.png"/><Relationship Id="rId3" Type="http://schemas.openxmlformats.org/officeDocument/2006/relationships/image" Target="../media/image190.png"/><Relationship Id="rId21" Type="http://schemas.openxmlformats.org/officeDocument/2006/relationships/image" Target="../media/image164.png"/><Relationship Id="rId7" Type="http://schemas.openxmlformats.org/officeDocument/2006/relationships/image" Target="../media/image194.png"/><Relationship Id="rId17" Type="http://schemas.openxmlformats.org/officeDocument/2006/relationships/image" Target="../media/image154.png"/><Relationship Id="rId2" Type="http://schemas.openxmlformats.org/officeDocument/2006/relationships/image" Target="../media/image189.png"/><Relationship Id="rId16" Type="http://schemas.openxmlformats.org/officeDocument/2006/relationships/image" Target="../media/image263.png"/><Relationship Id="rId20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3.png"/><Relationship Id="rId5" Type="http://schemas.openxmlformats.org/officeDocument/2006/relationships/image" Target="../media/image192.png"/><Relationship Id="rId15" Type="http://schemas.openxmlformats.org/officeDocument/2006/relationships/image" Target="../media/image262.png"/><Relationship Id="rId19" Type="http://schemas.openxmlformats.org/officeDocument/2006/relationships/image" Target="../media/image161.png"/><Relationship Id="rId4" Type="http://schemas.openxmlformats.org/officeDocument/2006/relationships/image" Target="../media/image19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2.png"/><Relationship Id="rId18" Type="http://schemas.openxmlformats.org/officeDocument/2006/relationships/image" Target="../media/image154.png"/><Relationship Id="rId3" Type="http://schemas.openxmlformats.org/officeDocument/2006/relationships/image" Target="../media/image197.png"/><Relationship Id="rId21" Type="http://schemas.openxmlformats.org/officeDocument/2006/relationships/image" Target="../media/image163.png"/><Relationship Id="rId7" Type="http://schemas.openxmlformats.org/officeDocument/2006/relationships/image" Target="../media/image201.png"/><Relationship Id="rId17" Type="http://schemas.openxmlformats.org/officeDocument/2006/relationships/image" Target="../media/image263.png"/><Relationship Id="rId2" Type="http://schemas.openxmlformats.org/officeDocument/2006/relationships/image" Target="../media/image196.png"/><Relationship Id="rId16" Type="http://schemas.openxmlformats.org/officeDocument/2006/relationships/image" Target="../media/image262.png"/><Relationship Id="rId20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0.png"/><Relationship Id="rId5" Type="http://schemas.openxmlformats.org/officeDocument/2006/relationships/image" Target="../media/image199.png"/><Relationship Id="rId19" Type="http://schemas.openxmlformats.org/officeDocument/2006/relationships/image" Target="../media/image155.png"/><Relationship Id="rId4" Type="http://schemas.openxmlformats.org/officeDocument/2006/relationships/image" Target="../media/image198.png"/><Relationship Id="rId9" Type="http://schemas.openxmlformats.org/officeDocument/2006/relationships/image" Target="../media/image203.png"/><Relationship Id="rId22" Type="http://schemas.openxmlformats.org/officeDocument/2006/relationships/image" Target="../media/image164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63.png"/><Relationship Id="rId7" Type="http://schemas.openxmlformats.org/officeDocument/2006/relationships/image" Target="../media/image1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3" Type="http://schemas.openxmlformats.org/officeDocument/2006/relationships/image" Target="../media/image263.png"/><Relationship Id="rId7" Type="http://schemas.openxmlformats.org/officeDocument/2006/relationships/image" Target="../media/image163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1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Relationship Id="rId9" Type="http://schemas.openxmlformats.org/officeDocument/2006/relationships/image" Target="../media/image204.png"/></Relationships>
</file>

<file path=ppt/slides/_rels/slide8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4.png"/><Relationship Id="rId3" Type="http://schemas.openxmlformats.org/officeDocument/2006/relationships/image" Target="../media/image209.png"/><Relationship Id="rId12" Type="http://schemas.openxmlformats.org/officeDocument/2006/relationships/image" Target="../media/image263.png"/><Relationship Id="rId17" Type="http://schemas.openxmlformats.org/officeDocument/2006/relationships/image" Target="../media/image164.png"/><Relationship Id="rId2" Type="http://schemas.openxmlformats.org/officeDocument/2006/relationships/image" Target="../media/image208.png"/><Relationship Id="rId16" Type="http://schemas.openxmlformats.org/officeDocument/2006/relationships/image" Target="../media/image16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2.png"/><Relationship Id="rId5" Type="http://schemas.openxmlformats.org/officeDocument/2006/relationships/image" Target="../media/image211.png"/><Relationship Id="rId15" Type="http://schemas.openxmlformats.org/officeDocument/2006/relationships/image" Target="../media/image161.png"/><Relationship Id="rId4" Type="http://schemas.openxmlformats.org/officeDocument/2006/relationships/image" Target="../media/image210.png"/><Relationship Id="rId14" Type="http://schemas.openxmlformats.org/officeDocument/2006/relationships/image" Target="../media/image155.png"/></Relationships>
</file>

<file path=ppt/slides/_rels/slide8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3.png"/><Relationship Id="rId18" Type="http://schemas.openxmlformats.org/officeDocument/2006/relationships/image" Target="../media/image164.png"/><Relationship Id="rId3" Type="http://schemas.openxmlformats.org/officeDocument/2006/relationships/image" Target="../media/image209.png"/><Relationship Id="rId12" Type="http://schemas.openxmlformats.org/officeDocument/2006/relationships/image" Target="../media/image262.png"/><Relationship Id="rId17" Type="http://schemas.openxmlformats.org/officeDocument/2006/relationships/image" Target="../media/image163.png"/><Relationship Id="rId2" Type="http://schemas.openxmlformats.org/officeDocument/2006/relationships/image" Target="../media/image208.png"/><Relationship Id="rId16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1.png"/><Relationship Id="rId15" Type="http://schemas.openxmlformats.org/officeDocument/2006/relationships/image" Target="../media/image155.png"/><Relationship Id="rId4" Type="http://schemas.openxmlformats.org/officeDocument/2006/relationships/image" Target="../media/image210.png"/><Relationship Id="rId14" Type="http://schemas.openxmlformats.org/officeDocument/2006/relationships/image" Target="../media/image154.png"/></Relationships>
</file>

<file path=ppt/slides/_rels/slide8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2.png"/><Relationship Id="rId18" Type="http://schemas.openxmlformats.org/officeDocument/2006/relationships/image" Target="../media/image163.png"/><Relationship Id="rId3" Type="http://schemas.openxmlformats.org/officeDocument/2006/relationships/image" Target="../media/image209.png"/><Relationship Id="rId7" Type="http://schemas.openxmlformats.org/officeDocument/2006/relationships/image" Target="../media/image216.png"/><Relationship Id="rId17" Type="http://schemas.openxmlformats.org/officeDocument/2006/relationships/image" Target="../media/image161.png"/><Relationship Id="rId2" Type="http://schemas.openxmlformats.org/officeDocument/2006/relationships/image" Target="../media/image208.png"/><Relationship Id="rId16" Type="http://schemas.openxmlformats.org/officeDocument/2006/relationships/image" Target="../media/image1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5.png"/><Relationship Id="rId5" Type="http://schemas.openxmlformats.org/officeDocument/2006/relationships/image" Target="../media/image211.png"/><Relationship Id="rId15" Type="http://schemas.openxmlformats.org/officeDocument/2006/relationships/image" Target="../media/image154.png"/><Relationship Id="rId19" Type="http://schemas.openxmlformats.org/officeDocument/2006/relationships/image" Target="../media/image164.png"/><Relationship Id="rId4" Type="http://schemas.openxmlformats.org/officeDocument/2006/relationships/image" Target="../media/image210.png"/><Relationship Id="rId14" Type="http://schemas.openxmlformats.org/officeDocument/2006/relationships/image" Target="../media/image26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18.png"/><Relationship Id="rId7" Type="http://schemas.openxmlformats.org/officeDocument/2006/relationships/image" Target="../media/image222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0.png"/><Relationship Id="rId4" Type="http://schemas.openxmlformats.org/officeDocument/2006/relationships/image" Target="../media/image219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png"/><Relationship Id="rId3" Type="http://schemas.openxmlformats.org/officeDocument/2006/relationships/image" Target="../media/image224.png"/><Relationship Id="rId7" Type="http://schemas.openxmlformats.org/officeDocument/2006/relationships/image" Target="../media/image227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1.png"/><Relationship Id="rId5" Type="http://schemas.openxmlformats.org/officeDocument/2006/relationships/image" Target="../media/image226.png"/><Relationship Id="rId4" Type="http://schemas.openxmlformats.org/officeDocument/2006/relationships/image" Target="../media/image225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24.png"/><Relationship Id="rId7" Type="http://schemas.openxmlformats.org/officeDocument/2006/relationships/image" Target="../media/image226.png"/><Relationship Id="rId12" Type="http://schemas.openxmlformats.org/officeDocument/2006/relationships/image" Target="../media/image231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30.png"/><Relationship Id="rId5" Type="http://schemas.openxmlformats.org/officeDocument/2006/relationships/image" Target="../media/image228.png"/><Relationship Id="rId10" Type="http://schemas.openxmlformats.org/officeDocument/2006/relationships/image" Target="../media/image223.png"/><Relationship Id="rId4" Type="http://schemas.openxmlformats.org/officeDocument/2006/relationships/image" Target="../media/image225.png"/><Relationship Id="rId9" Type="http://schemas.openxmlformats.org/officeDocument/2006/relationships/image" Target="../media/image227.png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30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3.png"/><Relationship Id="rId5" Type="http://schemas.openxmlformats.org/officeDocument/2006/relationships/image" Target="../media/image228.png"/><Relationship Id="rId10" Type="http://schemas.openxmlformats.org/officeDocument/2006/relationships/image" Target="../media/image227.png"/><Relationship Id="rId4" Type="http://schemas.openxmlformats.org/officeDocument/2006/relationships/image" Target="../media/image225.png"/><Relationship Id="rId9" Type="http://schemas.openxmlformats.org/officeDocument/2006/relationships/image" Target="../media/image2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png"/><Relationship Id="rId13" Type="http://schemas.openxmlformats.org/officeDocument/2006/relationships/image" Target="../media/image231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30.png"/><Relationship Id="rId2" Type="http://schemas.openxmlformats.org/officeDocument/2006/relationships/image" Target="../media/image217.png"/><Relationship Id="rId16" Type="http://schemas.openxmlformats.org/officeDocument/2006/relationships/image" Target="../media/image2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3.png"/><Relationship Id="rId5" Type="http://schemas.openxmlformats.org/officeDocument/2006/relationships/image" Target="../media/image228.png"/><Relationship Id="rId15" Type="http://schemas.openxmlformats.org/officeDocument/2006/relationships/image" Target="../media/image234.png"/><Relationship Id="rId10" Type="http://schemas.openxmlformats.org/officeDocument/2006/relationships/image" Target="../media/image227.png"/><Relationship Id="rId4" Type="http://schemas.openxmlformats.org/officeDocument/2006/relationships/image" Target="../media/image225.png"/><Relationship Id="rId9" Type="http://schemas.openxmlformats.org/officeDocument/2006/relationships/image" Target="../media/image221.png"/><Relationship Id="rId14" Type="http://schemas.openxmlformats.org/officeDocument/2006/relationships/image" Target="../media/image23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7.png"/><Relationship Id="rId18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21.png"/><Relationship Id="rId17" Type="http://schemas.openxmlformats.org/officeDocument/2006/relationships/image" Target="../media/image238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6.png"/><Relationship Id="rId5" Type="http://schemas.openxmlformats.org/officeDocument/2006/relationships/image" Target="../media/image228.png"/><Relationship Id="rId15" Type="http://schemas.openxmlformats.org/officeDocument/2006/relationships/image" Target="../media/image230.png"/><Relationship Id="rId10" Type="http://schemas.openxmlformats.org/officeDocument/2006/relationships/image" Target="../media/image237.png"/><Relationship Id="rId4" Type="http://schemas.openxmlformats.org/officeDocument/2006/relationships/image" Target="../media/image225.png"/><Relationship Id="rId9" Type="http://schemas.openxmlformats.org/officeDocument/2006/relationships/image" Target="../media/image236.png"/><Relationship Id="rId14" Type="http://schemas.openxmlformats.org/officeDocument/2006/relationships/image" Target="../media/image223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5.png"/><Relationship Id="rId13" Type="http://schemas.openxmlformats.org/officeDocument/2006/relationships/image" Target="../media/image227.png"/><Relationship Id="rId18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32.png"/><Relationship Id="rId12" Type="http://schemas.openxmlformats.org/officeDocument/2006/relationships/image" Target="../media/image221.png"/><Relationship Id="rId17" Type="http://schemas.openxmlformats.org/officeDocument/2006/relationships/image" Target="../media/image238.png"/><Relationship Id="rId2" Type="http://schemas.openxmlformats.org/officeDocument/2006/relationships/image" Target="../media/image217.pn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9.png"/><Relationship Id="rId11" Type="http://schemas.openxmlformats.org/officeDocument/2006/relationships/image" Target="../media/image226.png"/><Relationship Id="rId5" Type="http://schemas.openxmlformats.org/officeDocument/2006/relationships/image" Target="../media/image228.png"/><Relationship Id="rId15" Type="http://schemas.openxmlformats.org/officeDocument/2006/relationships/image" Target="../media/image230.png"/><Relationship Id="rId10" Type="http://schemas.openxmlformats.org/officeDocument/2006/relationships/image" Target="../media/image237.png"/><Relationship Id="rId4" Type="http://schemas.openxmlformats.org/officeDocument/2006/relationships/image" Target="../media/image225.png"/><Relationship Id="rId9" Type="http://schemas.openxmlformats.org/officeDocument/2006/relationships/image" Target="../media/image236.png"/><Relationship Id="rId14" Type="http://schemas.openxmlformats.org/officeDocument/2006/relationships/image" Target="../media/image22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 fontScale="90000"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An Introduction to</a:t>
            </a:r>
            <a:br>
              <a:rPr lang="en-US" sz="3600" b="1" dirty="0">
                <a:ea typeface="宋体" charset="-122"/>
              </a:rPr>
            </a:br>
            <a:r>
              <a:rPr lang="en-US" sz="3600" b="1" dirty="0">
                <a:ea typeface="宋体" charset="-122"/>
              </a:rPr>
              <a:t>Natural Language Processing</a:t>
            </a:r>
          </a:p>
        </p:txBody>
      </p:sp>
      <p:sp>
        <p:nvSpPr>
          <p:cNvPr id="6" name="Shape 55"/>
          <p:cNvSpPr txBox="1">
            <a:spLocks noGrp="1"/>
          </p:cNvSpPr>
          <p:nvPr>
            <p:ph type="subTitle" idx="1"/>
          </p:nvPr>
        </p:nvSpPr>
        <p:spPr>
          <a:xfrm>
            <a:off x="1613148" y="3143250"/>
            <a:ext cx="6390450" cy="594450"/>
          </a:xfrm>
          <a:prstGeom prst="rect">
            <a:avLst/>
          </a:prstGeom>
        </p:spPr>
        <p:txBody>
          <a:bodyPr vert="horz" lIns="68569" tIns="68569" rIns="68569" bIns="68569" rtlCol="0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>
                <a:latin typeface="Garamond" panose="02020404030301010803" pitchFamily="18" charset="0"/>
              </a:rPr>
              <a:t>Lawrence Carin</a:t>
            </a:r>
            <a:endParaRPr dirty="0"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r>
              <a:rPr lang="en-GB" sz="1350" dirty="0">
                <a:latin typeface="Garamond" panose="02020404030301010803" pitchFamily="18" charset="0"/>
              </a:rPr>
              <a:t>Duke University</a:t>
            </a:r>
          </a:p>
          <a:p>
            <a:pPr>
              <a:spcBef>
                <a:spcPts val="0"/>
              </a:spcBef>
            </a:pPr>
            <a:r>
              <a:rPr lang="en-GB" sz="1350" dirty="0">
                <a:latin typeface="Garamond" panose="02020404030301010803" pitchFamily="18" charset="0"/>
              </a:rPr>
              <a:t>Electrical &amp; Computer Engineering Department</a:t>
            </a:r>
          </a:p>
          <a:p>
            <a:pPr>
              <a:spcBef>
                <a:spcPts val="0"/>
              </a:spcBef>
            </a:pPr>
            <a:endParaRPr lang="en-GB" sz="1350" dirty="0">
              <a:latin typeface="Garamond" panose="02020404030301010803" pitchFamily="18" charset="0"/>
            </a:endParaRPr>
          </a:p>
          <a:p>
            <a:pPr algn="l">
              <a:spcBef>
                <a:spcPts val="0"/>
              </a:spcBef>
            </a:pPr>
            <a:endParaRPr sz="1050" dirty="0">
              <a:latin typeface="Garamond" panose="02020404030301010803" pitchFamily="18" charset="0"/>
            </a:endParaRPr>
          </a:p>
          <a:p>
            <a:pPr algn="l">
              <a:spcBef>
                <a:spcPts val="0"/>
              </a:spcBef>
            </a:pPr>
            <a:endParaRPr sz="1050" dirty="0">
              <a:latin typeface="Garamond" panose="02020404030301010803" pitchFamily="18" charset="0"/>
            </a:endParaRPr>
          </a:p>
          <a:p>
            <a:pPr>
              <a:spcBef>
                <a:spcPts val="0"/>
              </a:spcBef>
            </a:pPr>
            <a:endParaRPr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836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55DEA-BE27-EE42-8E5B-314E55DFC52E}"/>
              </a:ext>
            </a:extLst>
          </p:cNvPr>
          <p:cNvSpPr/>
          <p:nvPr/>
        </p:nvSpPr>
        <p:spPr>
          <a:xfrm>
            <a:off x="2068622" y="2326216"/>
            <a:ext cx="5399414" cy="2326259"/>
          </a:xfrm>
          <a:prstGeom prst="rect">
            <a:avLst/>
          </a:prstGeom>
          <a:solidFill>
            <a:srgbClr val="3F80CD">
              <a:alpha val="10980"/>
            </a:srgb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C3BCE-1BF8-0E48-B331-76871CD84CA1}"/>
              </a:ext>
            </a:extLst>
          </p:cNvPr>
          <p:cNvSpPr/>
          <p:nvPr/>
        </p:nvSpPr>
        <p:spPr>
          <a:xfrm>
            <a:off x="1896542" y="1627560"/>
            <a:ext cx="1361074" cy="1333688"/>
          </a:xfrm>
          <a:prstGeom prst="rect">
            <a:avLst/>
          </a:prstGeom>
          <a:solidFill>
            <a:srgbClr val="FF5C00">
              <a:alpha val="7843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7086" y="254604"/>
            <a:ext cx="5773926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Revisiting </a:t>
            </a:r>
            <a:br>
              <a:rPr lang="en-US" dirty="0"/>
            </a:br>
            <a:r>
              <a:rPr lang="en-US" dirty="0"/>
              <a:t>Logistic Regression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1982604" y="1801835"/>
            <a:ext cx="5134355" cy="2826276"/>
            <a:chOff x="1979693" y="1800970"/>
            <a:chExt cx="5140125" cy="2829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7" idx="0"/>
              <a:endCxn id="24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9" idx="0"/>
              <a:endCxn id="24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2" idx="1"/>
              <a:endCxn id="24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5" idx="1"/>
              <a:endCxn id="24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E8B2AB-0A1D-8147-84FC-798D909CF5B5}"/>
              </a:ext>
            </a:extLst>
          </p:cNvPr>
          <p:cNvSpPr txBox="1"/>
          <p:nvPr/>
        </p:nvSpPr>
        <p:spPr>
          <a:xfrm>
            <a:off x="5042176" y="2719979"/>
            <a:ext cx="1561646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8" dirty="0"/>
              <a:t>Linear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4232-6853-8049-AE5B-7309AF1A0412}"/>
              </a:ext>
            </a:extLst>
          </p:cNvPr>
          <p:cNvSpPr txBox="1"/>
          <p:nvPr/>
        </p:nvSpPr>
        <p:spPr>
          <a:xfrm>
            <a:off x="319045" y="1708389"/>
            <a:ext cx="1542515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Convert to Probability</a:t>
            </a:r>
            <a:br>
              <a:rPr lang="en-US" sz="1977" dirty="0"/>
            </a:br>
            <a:endParaRPr lang="en-US" sz="1977" dirty="0"/>
          </a:p>
        </p:txBody>
      </p:sp>
    </p:spTree>
    <p:extLst>
      <p:ext uri="{BB962C8B-B14F-4D97-AF65-F5344CB8AC3E}">
        <p14:creationId xmlns:p14="http://schemas.microsoft.com/office/powerpoint/2010/main" val="1596078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1D661-B8D1-4EB3-96A0-CAFA7119F246}"/>
                  </a:ext>
                </a:extLst>
              </p:cNvPr>
              <p:cNvSpPr txBox="1"/>
              <p:nvPr/>
            </p:nvSpPr>
            <p:spPr>
              <a:xfrm>
                <a:off x="2076026" y="3588654"/>
                <a:ext cx="4951227" cy="322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098" i="1">
                          <a:latin typeface="Cambria Math" panose="02040503050406030204" pitchFamily="18" charset="0"/>
                        </a:rPr>
                        <m:t>)+</m:t>
                      </m:r>
                      <m:d>
                        <m:d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sz="2098" i="1">
                          <a:latin typeface="Cambria Math" panose="02040503050406030204" pitchFamily="18" charset="0"/>
                        </a:rPr>
                        <m:t>+⋯+</m:t>
                      </m:r>
                      <m:d>
                        <m:dPr>
                          <m:ctrlPr>
                            <a:rPr lang="en-US" sz="2098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b>
                          </m:sSub>
                          <m:r>
                            <a:rPr lang="en-US" sz="2098" i="1">
                              <a:latin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2098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98" i="1">
                                  <a:latin typeface="Cambria Math" panose="02040503050406030204" pitchFamily="18" charset="0"/>
                                </a:rPr>
                                <m:t>𝑖𝑀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098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441D661-B8D1-4EB3-96A0-CAFA7119F2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026" y="3588654"/>
                <a:ext cx="4951227" cy="322845"/>
              </a:xfrm>
              <a:prstGeom prst="rect">
                <a:avLst/>
              </a:prstGeom>
              <a:blipFill>
                <a:blip r:embed="rId3"/>
                <a:stretch>
                  <a:fillRect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Revisiting our </a:t>
            </a:r>
            <a:br>
              <a:rPr lang="en-US" dirty="0"/>
            </a:br>
            <a:r>
              <a:rPr lang="en-US" dirty="0"/>
              <a:t>Linear Predictive Model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6478EC-7FB8-AE46-950A-8D2FBD6D7723}"/>
              </a:ext>
            </a:extLst>
          </p:cNvPr>
          <p:cNvSpPr/>
          <p:nvPr/>
        </p:nvSpPr>
        <p:spPr>
          <a:xfrm>
            <a:off x="257276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69E7E763-F24E-C347-933B-FF4B091A8D09}"/>
              </a:ext>
            </a:extLst>
          </p:cNvPr>
          <p:cNvSpPr/>
          <p:nvPr/>
        </p:nvSpPr>
        <p:spPr>
          <a:xfrm>
            <a:off x="2858523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F95A6B7-FB06-6B41-9B28-B21F2F1F5AB3}"/>
              </a:ext>
            </a:extLst>
          </p:cNvPr>
          <p:cNvSpPr/>
          <p:nvPr/>
        </p:nvSpPr>
        <p:spPr>
          <a:xfrm>
            <a:off x="3144280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4068985-33F0-6F4D-9FEF-42AFEEF4FDB7}"/>
              </a:ext>
            </a:extLst>
          </p:cNvPr>
          <p:cNvSpPr/>
          <p:nvPr/>
        </p:nvSpPr>
        <p:spPr>
          <a:xfrm>
            <a:off x="3399585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EF08A881-8414-504E-823E-626B10676EAC}"/>
              </a:ext>
            </a:extLst>
          </p:cNvPr>
          <p:cNvSpPr/>
          <p:nvPr/>
        </p:nvSpPr>
        <p:spPr>
          <a:xfrm>
            <a:off x="3676220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A81D679-D323-4043-805C-4FD491DF7B7A}"/>
              </a:ext>
            </a:extLst>
          </p:cNvPr>
          <p:cNvSpPr/>
          <p:nvPr/>
        </p:nvSpPr>
        <p:spPr>
          <a:xfrm>
            <a:off x="394374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133EAC0-4BE9-5F44-92F1-CC57212DF2D3}"/>
              </a:ext>
            </a:extLst>
          </p:cNvPr>
          <p:cNvSpPr/>
          <p:nvPr/>
        </p:nvSpPr>
        <p:spPr>
          <a:xfrm>
            <a:off x="4196018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9A3D973-96EB-D34D-8724-8E763B0F46EF}"/>
              </a:ext>
            </a:extLst>
          </p:cNvPr>
          <p:cNvSpPr/>
          <p:nvPr/>
        </p:nvSpPr>
        <p:spPr>
          <a:xfrm>
            <a:off x="444828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FFF38F6-3EDB-D142-9B47-9E9B21BDC268}"/>
              </a:ext>
            </a:extLst>
          </p:cNvPr>
          <p:cNvSpPr/>
          <p:nvPr/>
        </p:nvSpPr>
        <p:spPr>
          <a:xfrm>
            <a:off x="4691504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4ED544C-DB28-EB43-8F07-6F9C81871F7D}"/>
              </a:ext>
            </a:extLst>
          </p:cNvPr>
          <p:cNvSpPr/>
          <p:nvPr/>
        </p:nvSpPr>
        <p:spPr>
          <a:xfrm>
            <a:off x="495902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5A22212-2AAA-6448-805B-1F9577C75096}"/>
              </a:ext>
            </a:extLst>
          </p:cNvPr>
          <p:cNvSpPr/>
          <p:nvPr/>
        </p:nvSpPr>
        <p:spPr>
          <a:xfrm>
            <a:off x="5221937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454E7BE5-3339-2745-936E-473EE02D3486}"/>
              </a:ext>
            </a:extLst>
          </p:cNvPr>
          <p:cNvSpPr/>
          <p:nvPr/>
        </p:nvSpPr>
        <p:spPr>
          <a:xfrm>
            <a:off x="5492461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2B8C86C-C49C-0F48-8CDA-1DC10646D9C8}"/>
              </a:ext>
            </a:extLst>
          </p:cNvPr>
          <p:cNvSpPr/>
          <p:nvPr/>
        </p:nvSpPr>
        <p:spPr>
          <a:xfrm>
            <a:off x="5744733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3877428B-3308-AC49-BFE5-396FF539DEAD}"/>
              </a:ext>
            </a:extLst>
          </p:cNvPr>
          <p:cNvSpPr/>
          <p:nvPr/>
        </p:nvSpPr>
        <p:spPr>
          <a:xfrm>
            <a:off x="5997006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C6379A0-7422-8742-85F4-E8217406F958}"/>
              </a:ext>
            </a:extLst>
          </p:cNvPr>
          <p:cNvSpPr/>
          <p:nvPr/>
        </p:nvSpPr>
        <p:spPr>
          <a:xfrm>
            <a:off x="6249278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2D3B8D31-F912-454E-9E11-97A6E81B853A}"/>
              </a:ext>
            </a:extLst>
          </p:cNvPr>
          <p:cNvSpPr/>
          <p:nvPr/>
        </p:nvSpPr>
        <p:spPr>
          <a:xfrm>
            <a:off x="6501549" y="313017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5EF7215-57FB-8F41-8ECC-C3D662D43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6659" y="1394449"/>
            <a:ext cx="219124" cy="212243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B9CD3CD-41E8-8B4E-84AA-6C13302922DB}"/>
              </a:ext>
            </a:extLst>
          </p:cNvPr>
          <p:cNvCxnSpPr>
            <a:cxnSpLocks/>
            <a:stCxn id="34" idx="0"/>
            <a:endCxn id="50" idx="2"/>
          </p:cNvCxnSpPr>
          <p:nvPr/>
        </p:nvCxnSpPr>
        <p:spPr>
          <a:xfrm flipH="1" flipV="1">
            <a:off x="2606221" y="1606691"/>
            <a:ext cx="69896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1CB8737-9B6A-184C-98F2-3F5A6B53775F}"/>
              </a:ext>
            </a:extLst>
          </p:cNvPr>
          <p:cNvCxnSpPr>
            <a:cxnSpLocks/>
            <a:stCxn id="35" idx="0"/>
            <a:endCxn id="50" idx="2"/>
          </p:cNvCxnSpPr>
          <p:nvPr/>
        </p:nvCxnSpPr>
        <p:spPr>
          <a:xfrm flipH="1" flipV="1">
            <a:off x="2606221" y="1606691"/>
            <a:ext cx="355654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2AD197C-11DE-8544-A35C-982A54B7F5F8}"/>
              </a:ext>
            </a:extLst>
          </p:cNvPr>
          <p:cNvCxnSpPr>
            <a:cxnSpLocks/>
            <a:stCxn id="36" idx="0"/>
            <a:endCxn id="50" idx="2"/>
          </p:cNvCxnSpPr>
          <p:nvPr/>
        </p:nvCxnSpPr>
        <p:spPr>
          <a:xfrm flipH="1" flipV="1">
            <a:off x="2606223" y="1606691"/>
            <a:ext cx="641410" cy="152348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767DCD8-922F-E74C-B8A9-0AA3D3DD8A91}"/>
              </a:ext>
            </a:extLst>
          </p:cNvPr>
          <p:cNvCxnSpPr>
            <a:cxnSpLocks/>
            <a:stCxn id="49" idx="1"/>
            <a:endCxn id="50" idx="2"/>
          </p:cNvCxnSpPr>
          <p:nvPr/>
        </p:nvCxnSpPr>
        <p:spPr>
          <a:xfrm flipH="1" flipV="1">
            <a:off x="2606222" y="1606691"/>
            <a:ext cx="3925599" cy="1552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4B0AFB0C-BB2F-B048-B383-6C4A79D292EB}"/>
              </a:ext>
            </a:extLst>
          </p:cNvPr>
          <p:cNvCxnSpPr>
            <a:cxnSpLocks/>
            <a:stCxn id="62" idx="1"/>
          </p:cNvCxnSpPr>
          <p:nvPr/>
        </p:nvCxnSpPr>
        <p:spPr>
          <a:xfrm flipH="1" flipV="1">
            <a:off x="2689416" y="1538972"/>
            <a:ext cx="4093998" cy="162631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3363E2-DE95-6F43-BB6E-8B82B55C2029}"/>
              </a:ext>
            </a:extLst>
          </p:cNvPr>
          <p:cNvCxnSpPr>
            <a:cxnSpLocks/>
            <a:stCxn id="42" idx="1"/>
            <a:endCxn id="50" idx="2"/>
          </p:cNvCxnSpPr>
          <p:nvPr/>
        </p:nvCxnSpPr>
        <p:spPr>
          <a:xfrm flipH="1" flipV="1">
            <a:off x="2606221" y="1606691"/>
            <a:ext cx="2115553" cy="155280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8896E-EF1D-9B47-A70C-E894BEDE7E54}"/>
                  </a:ext>
                </a:extLst>
              </p:cNvPr>
              <p:cNvSpPr txBox="1"/>
              <p:nvPr/>
            </p:nvSpPr>
            <p:spPr>
              <a:xfrm>
                <a:off x="2336052" y="2334574"/>
                <a:ext cx="2028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2A8896E-EF1D-9B47-A70C-E894BEDE7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6052" y="2334574"/>
                <a:ext cx="202812" cy="207429"/>
              </a:xfrm>
              <a:prstGeom prst="rect">
                <a:avLst/>
              </a:prstGeom>
              <a:blipFill>
                <a:blip r:embed="rId5"/>
                <a:stretch>
                  <a:fillRect l="-17647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2B2AAF-53B0-364F-AB8D-38AAB245FF59}"/>
                  </a:ext>
                </a:extLst>
              </p:cNvPr>
              <p:cNvSpPr txBox="1"/>
              <p:nvPr/>
            </p:nvSpPr>
            <p:spPr>
              <a:xfrm>
                <a:off x="5370685" y="2318874"/>
                <a:ext cx="246799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42B2AAF-53B0-364F-AB8D-38AAB245FF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0685" y="2318874"/>
                <a:ext cx="246799" cy="207429"/>
              </a:xfrm>
              <a:prstGeom prst="rect">
                <a:avLst/>
              </a:prstGeom>
              <a:blipFill>
                <a:blip r:embed="rId6"/>
                <a:stretch>
                  <a:fillRect l="-15000" r="-500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E622A7-A6BD-0B41-8264-56C38584A4FD}"/>
                  </a:ext>
                </a:extLst>
              </p:cNvPr>
              <p:cNvSpPr txBox="1"/>
              <p:nvPr/>
            </p:nvSpPr>
            <p:spPr>
              <a:xfrm>
                <a:off x="2572766" y="3353967"/>
                <a:ext cx="253980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6E622A7-A6BD-0B41-8264-56C38584A4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766" y="3353967"/>
                <a:ext cx="253980" cy="207429"/>
              </a:xfrm>
              <a:prstGeom prst="rect">
                <a:avLst/>
              </a:prstGeom>
              <a:blipFill>
                <a:blip r:embed="rId7"/>
                <a:stretch>
                  <a:fillRect l="-9524" r="-4762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8DD1B6-C66A-2444-895B-EBAC2B54BA5A}"/>
                  </a:ext>
                </a:extLst>
              </p:cNvPr>
              <p:cNvSpPr txBox="1"/>
              <p:nvPr/>
            </p:nvSpPr>
            <p:spPr>
              <a:xfrm>
                <a:off x="6709696" y="3330387"/>
                <a:ext cx="293927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𝑖𝑀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58DD1B6-C66A-2444-895B-EBAC2B54BA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696" y="3330387"/>
                <a:ext cx="293927" cy="207429"/>
              </a:xfrm>
              <a:prstGeom prst="rect">
                <a:avLst/>
              </a:prstGeom>
              <a:blipFill>
                <a:blip r:embed="rId8"/>
                <a:stretch>
                  <a:fillRect l="-8696" r="-4348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485B6-4AE0-4B45-83F4-C2CE8F942444}"/>
                  </a:ext>
                </a:extLst>
              </p:cNvPr>
              <p:cNvSpPr txBox="1"/>
              <p:nvPr/>
            </p:nvSpPr>
            <p:spPr>
              <a:xfrm>
                <a:off x="2206791" y="1346524"/>
                <a:ext cx="173958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5D485B6-4AE0-4B45-83F4-C2CE8F9424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791" y="1346524"/>
                <a:ext cx="173958" cy="207429"/>
              </a:xfrm>
              <a:prstGeom prst="rect">
                <a:avLst/>
              </a:prstGeom>
              <a:blipFill>
                <a:blip r:embed="rId9"/>
                <a:stretch>
                  <a:fillRect l="-14286" r="-7143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2" name="Oval 61">
            <a:extLst>
              <a:ext uri="{FF2B5EF4-FFF2-40B4-BE49-F238E27FC236}">
                <a16:creationId xmlns:a16="http://schemas.microsoft.com/office/drawing/2014/main" id="{31501BE3-E040-2347-A093-6B2EDD98E859}"/>
              </a:ext>
            </a:extLst>
          </p:cNvPr>
          <p:cNvSpPr/>
          <p:nvPr/>
        </p:nvSpPr>
        <p:spPr>
          <a:xfrm>
            <a:off x="6753143" y="3135966"/>
            <a:ext cx="206703" cy="200211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E2ECDD-226C-984E-90E2-7DAD67D937BF}"/>
              </a:ext>
            </a:extLst>
          </p:cNvPr>
          <p:cNvSpPr txBox="1"/>
          <p:nvPr/>
        </p:nvSpPr>
        <p:spPr>
          <a:xfrm>
            <a:off x="168315" y="4069962"/>
            <a:ext cx="8973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Big issue: we do not have a vector of features…</a:t>
            </a:r>
          </a:p>
        </p:txBody>
      </p:sp>
    </p:spTree>
    <p:extLst>
      <p:ext uri="{BB962C8B-B14F-4D97-AF65-F5344CB8AC3E}">
        <p14:creationId xmlns:p14="http://schemas.microsoft.com/office/powerpoint/2010/main" val="24549307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3484D-6CE5-4DA8-A552-B4F44AFB34CF}"/>
              </a:ext>
            </a:extLst>
          </p:cNvPr>
          <p:cNvGrpSpPr/>
          <p:nvPr/>
        </p:nvGrpSpPr>
        <p:grpSpPr>
          <a:xfrm>
            <a:off x="2176548" y="1528047"/>
            <a:ext cx="3196808" cy="180953"/>
            <a:chOff x="3312543" y="2369387"/>
            <a:chExt cx="4267200" cy="2415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912957-B723-45E9-8378-40E790E4216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31F9D5-E516-408D-906A-C2440E9D2698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E3EB74-BB0B-483E-9251-62B2CFF2665E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CC085A-B0F3-4F65-8A71-8446C6AAFFC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A5C46C-09E6-4C45-A897-750BF5B713E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44C1E1-92EA-409D-8520-F387668BCE7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DAC324-8B38-43CC-A8D0-7FC5C25CB0E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E5F22-46A7-4910-A4EB-AA363ED78981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6E916C-0AB8-4560-BC35-1B3C6515F05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2B0C75-7EB0-41E2-AEBF-7A0CD791FDB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F468A3-904F-4E39-949D-E2B807D5A30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3D7235-1B6D-4854-B12F-E83E7612C52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C8345D-2A4E-4587-87C9-961C4FC758A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E675F-0A26-4F00-AF74-90D4FE35C89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56233E-CE11-45FC-B079-EE35A10ABB3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DBD38-FA21-4BB4-896E-8078D870D7E8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BCCF91-18D3-4E56-959A-BD26B9A4F17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E240B-CD0D-48DA-B449-F0AC62CEAC84}"/>
              </a:ext>
            </a:extLst>
          </p:cNvPr>
          <p:cNvGrpSpPr/>
          <p:nvPr/>
        </p:nvGrpSpPr>
        <p:grpSpPr>
          <a:xfrm>
            <a:off x="2176548" y="1869486"/>
            <a:ext cx="3196808" cy="180953"/>
            <a:chOff x="3312543" y="2369387"/>
            <a:chExt cx="4267200" cy="241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9E8A4-0C99-4A05-8A26-1C8D6523EDC2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3082A0-2579-4B0E-A162-376C76E508E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B1D6F-5324-4610-BB83-0AA2060B2C2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FBEB2-3263-470F-B7F9-AA5F551FCAA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557533-EC06-400C-B82E-3B84C64B62A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2CAB53-DC23-4015-BC67-4F8A9A3A5A3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59CE97-A202-4730-BEDD-C2296548E5E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1C75F7-C38E-4998-849D-DB00DE886A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DA8545-0F52-433D-A550-2183FBD048D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6EFC4-A77F-48AE-9276-7428C8578F94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4397B2-F953-42A4-9300-781E3AC30C1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5B69AC-FAB7-40D3-999F-20A5BDAE27B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A8FCE-0ABF-43F4-9EBD-82337A3120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D4F69-2C67-41F8-9653-6AE9F8AE4B63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AD0C7-6BE8-450E-9E70-5AE20EE9CFF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4137CE-A66E-43CA-91AF-B450179B8A2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5FB0D7-4F6C-4079-B6EE-F18AFB7FE28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2852A4-D4DD-46BF-A4AF-3398FE3B1B24}"/>
              </a:ext>
            </a:extLst>
          </p:cNvPr>
          <p:cNvGrpSpPr/>
          <p:nvPr/>
        </p:nvGrpSpPr>
        <p:grpSpPr>
          <a:xfrm>
            <a:off x="2176548" y="2210923"/>
            <a:ext cx="3196808" cy="180953"/>
            <a:chOff x="3312543" y="2369387"/>
            <a:chExt cx="4267200" cy="2415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0644DE-91BB-428C-A983-0520E69587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D8123-81A7-4C1F-884C-DE5782915CF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2CB799-9CA6-43F8-928F-DB69E2CBEF6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5E113-E313-48DA-8821-9FD8F0F6B59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846BFC-DBFC-48C1-9E9D-A2B118723D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479361-875D-4B4F-B786-6C919EB7873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496C4A-E3CE-4072-9E64-C34D0452BE2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A6438C-26AE-490F-903A-8AB7CF5D914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715B1E5-DF57-402F-9E4F-A3C4E5760D2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0E868-9A1B-4238-AE13-14A5196EAE4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0B0FF-7BBB-4781-A2E3-D413CF51F68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84F55A-3C0D-41AE-8FA2-C707D660A866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BE000-693C-4831-B7E7-9FDB2525DEF7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AAE591-6C1A-4BCD-A0A3-D41BD3043535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9EFA85-21B8-4A38-B840-AF921C85E4C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DE6F7-890B-488F-9304-36F050654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FE288-0906-4F63-B316-6E4A7553FEE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8528-904F-426C-8101-F3B950970666}"/>
              </a:ext>
            </a:extLst>
          </p:cNvPr>
          <p:cNvGrpSpPr/>
          <p:nvPr/>
        </p:nvGrpSpPr>
        <p:grpSpPr>
          <a:xfrm>
            <a:off x="2176548" y="2552360"/>
            <a:ext cx="3196808" cy="180953"/>
            <a:chOff x="3312543" y="2369387"/>
            <a:chExt cx="4267200" cy="2415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67982C-B65D-4A15-B204-951D7034588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A24AF9-52FD-49FC-A0E8-55136DEF7EC5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6F638B-248A-4AB4-9CCF-BD5F02546FD2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C66755-6211-4697-AE9C-81639422EAC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CE6A1B-F00B-4A25-84F7-4B869FED1E6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8E0911-3476-435C-87AE-FCF1098CE91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53A7B8-04DD-432D-8515-AA356651823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12F6B2-FCF9-4AFE-B0BF-8192A6BDB55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75F80C-620A-412B-B36F-8C2BB32D972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3F1577-760B-4DC9-A5B1-C9CB1A64731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46B7AD-2619-4E83-A380-78B8D78A7B5C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66CD41-0D6E-4B94-86DB-0666673B063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AB998C-8D5E-48DC-A17B-055B6E12560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D86D37-F1A2-45F2-9A48-AB8C175EC1A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0B52AE-8830-4830-BCC5-9FA324ED573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A8760F-6986-49A8-91AB-305E7E2E4992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F4EBB-2595-4BF1-B035-232046CF16D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C034B1-F72C-4593-9EB6-C2AB535CF60B}"/>
              </a:ext>
            </a:extLst>
          </p:cNvPr>
          <p:cNvGrpSpPr/>
          <p:nvPr/>
        </p:nvGrpSpPr>
        <p:grpSpPr>
          <a:xfrm>
            <a:off x="2176548" y="3462502"/>
            <a:ext cx="3196808" cy="180953"/>
            <a:chOff x="3312543" y="2369387"/>
            <a:chExt cx="4267200" cy="24154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211ABC-3A1A-45B6-A819-A441F9EFAC8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71A42A4-5A23-4A99-8C44-63DCDCDFD7C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AB0727E-6974-4917-A686-063A1030CD1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34ED5-C0EB-4C5B-AE55-A7E428D4DBE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2D93D1-9A60-4B36-B118-9F03F249C1EB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1166464-45ED-49C8-82A1-D193BAEC147D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B2508F-216F-4869-8BB9-ACC6C695367F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7D43C14-CF2D-461D-8EC0-8E9EB9BDAC5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54EB0B-F00A-4266-9A08-C307FA371AD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C4AE2-B922-490C-9585-B6C4D31BFC9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7567F9-C60D-4CDD-A6C7-54B74FCA9DC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46C7B-8BCC-4380-ADE2-B2012157D15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952EBB-7FA4-43BF-9C00-EC9CE0FA6A0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000BC1-2BC9-46B0-9471-B9C10C2C73D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19EA1A-F621-4C6A-890A-3D5FB5D62CC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B54109-B502-42C0-A826-59A2E0A1E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B8AA05-6004-4CAF-8652-A1ECE97FBBD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BF81993-9E04-4E57-B85F-F057A24D9756}"/>
              </a:ext>
            </a:extLst>
          </p:cNvPr>
          <p:cNvGrpSpPr/>
          <p:nvPr/>
        </p:nvGrpSpPr>
        <p:grpSpPr>
          <a:xfrm>
            <a:off x="2176548" y="3803941"/>
            <a:ext cx="3196808" cy="180953"/>
            <a:chOff x="3312543" y="2369387"/>
            <a:chExt cx="4267200" cy="24154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BE7B51-A1DE-44C7-B7E3-3392DB498C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C46589-D4CA-4052-AE31-5A152C1E0D2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FF7911-F41D-4AE1-8F96-BAB9DD61739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3752936-B7F8-48F7-903C-341F6E65851C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14ED0-F42E-495C-834E-A75ED53173F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BF3254-1E6E-44FD-BDA1-CA9DAE06BC1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DB258F5-E663-4284-A4C2-5EB5AB9091D2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C76929-063D-4FEF-8B1B-76E6E463CCD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A6CFED5-D634-4F99-9483-6428B6E5106B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75E46D-D6B7-406F-9583-6A6ECC28D128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F67E93E-EFC5-4F84-9254-98FE74F39F9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D8E622-D24F-4D9B-B14E-C43E88D3A024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5218C49-5EAF-437C-B3F0-9C1C767824A6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CF8DEA1-3F60-437C-9F72-C181418C6A09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2552B8-DCA5-4443-9C8E-A7B90BA3D75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498BB8-42A2-4F6B-B135-8809D4C079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635016-087D-4DA7-9427-CE550BF94FF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Previous Training Set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A72F9A-949E-3346-9DEC-451530EC4668}"/>
              </a:ext>
            </a:extLst>
          </p:cNvPr>
          <p:cNvGrpSpPr/>
          <p:nvPr/>
        </p:nvGrpSpPr>
        <p:grpSpPr>
          <a:xfrm>
            <a:off x="2157587" y="4282168"/>
            <a:ext cx="3196808" cy="180953"/>
            <a:chOff x="3312543" y="2369387"/>
            <a:chExt cx="4267200" cy="2415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7A6FECC-E86B-B848-8B22-C93C1E05454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D5ABBF-FDD1-7D48-92A1-85D5487DC9C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98E782-264A-F640-BFE5-996669435B8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20BACB-0AA1-274D-82AF-F920587CEF9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E9536B8-7F35-9C48-A7A4-520A52C8423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E1B3ED-E849-9E46-9BF5-EF3C80CF64E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D610BD8-6C6B-294F-98F0-65D1C0BE1B3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DB782F-9CE1-3644-B943-950AF94877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CEF57D-A57E-B248-BC4B-FB67BC6D599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557842-7F95-8440-AB96-9C293862F519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1961B0-534D-F447-9FDC-C065BD6D7F9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C326EF1-D5F2-2441-9484-2EBA10F0A51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870DF5-F945-294E-A2D8-CDDCDA2E0A9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5A63B28-E074-5C4B-9343-79D556BAD55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765FC41-23BC-7540-9534-8FC5E485010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858A25-E183-3040-8DB7-24FAAD3FD35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8F5C131-E2F2-E941-8E8C-D7D168926A85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</p:spTree>
    <p:extLst>
      <p:ext uri="{BB962C8B-B14F-4D97-AF65-F5344CB8AC3E}">
        <p14:creationId xmlns:p14="http://schemas.microsoft.com/office/powerpoint/2010/main" val="2921078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93484D-6CE5-4DA8-A552-B4F44AFB34CF}"/>
              </a:ext>
            </a:extLst>
          </p:cNvPr>
          <p:cNvGrpSpPr/>
          <p:nvPr/>
        </p:nvGrpSpPr>
        <p:grpSpPr>
          <a:xfrm>
            <a:off x="2176548" y="1528047"/>
            <a:ext cx="3196808" cy="180953"/>
            <a:chOff x="3312543" y="2369387"/>
            <a:chExt cx="4267200" cy="241541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C912957-B723-45E9-8378-40E790E4216C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B031F9D5-E516-408D-906A-C2440E9D2698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AFE3EB74-BB0B-483E-9251-62B2CFF2665E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D9CC085A-B0F3-4F65-8A71-8446C6AAFFC8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DA5C46C-09E6-4C45-A897-750BF5B713E5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444C1E1-92EA-409D-8520-F387668BCE73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9DAC324-8B38-43CC-A8D0-7FC5C25CB0E4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8A8E5F22-46A7-4910-A4EB-AA363ED78981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26E916C-0AB8-4560-BC35-1B3C6515F05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2B0C75-7EB0-41E2-AEBF-7A0CD791FDBF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CF468A3-904F-4E39-949D-E2B807D5A30F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03D7235-1B6D-4854-B12F-E83E7612C52C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AC8345D-2A4E-4587-87C9-961C4FC758AA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A7E675F-0A26-4F00-AF74-90D4FE35C89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F56233E-CE11-45FC-B079-EE35A10ABB3B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67DBD38-FA21-4BB4-896E-8078D870D7E8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ABCCF91-18D3-4E56-959A-BD26B9A4F17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CE240B-CD0D-48DA-B449-F0AC62CEAC84}"/>
              </a:ext>
            </a:extLst>
          </p:cNvPr>
          <p:cNvGrpSpPr/>
          <p:nvPr/>
        </p:nvGrpSpPr>
        <p:grpSpPr>
          <a:xfrm>
            <a:off x="2176548" y="1869486"/>
            <a:ext cx="3196808" cy="180953"/>
            <a:chOff x="3312543" y="2369387"/>
            <a:chExt cx="4267200" cy="241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49E8A4-0C99-4A05-8A26-1C8D6523EDC2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EB3082A0-2579-4B0E-A162-376C76E508ED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4BB1D6F-5324-4610-BB83-0AA2060B2C2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65FBEB2-3263-470F-B7F9-AA5F551FCAAE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47557533-EC06-400C-B82E-3B84C64B62A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02CAB53-DC23-4015-BC67-4F8A9A3A5A3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D359CE97-A202-4730-BEDD-C2296548E5ED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1C75F7-C38E-4998-849D-DB00DE886A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DA8545-0F52-433D-A550-2183FBD048D3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16B6EFC4-A77F-48AE-9276-7428C8578F94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24397B2-F953-42A4-9300-781E3AC30C1B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D5B69AC-FAB7-40D3-999F-20A5BDAE27B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2C3A8FCE-0ABF-43F4-9EBD-82337A31203D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794D4F69-2C67-41F8-9653-6AE9F8AE4B63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A6AD0C7-6BE8-450E-9E70-5AE20EE9CFF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8C4137CE-A66E-43CA-91AF-B450179B8A26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75FB0D7-4F6C-4079-B6EE-F18AFB7FE284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262852A4-D4DD-46BF-A4AF-3398FE3B1B24}"/>
              </a:ext>
            </a:extLst>
          </p:cNvPr>
          <p:cNvGrpSpPr/>
          <p:nvPr/>
        </p:nvGrpSpPr>
        <p:grpSpPr>
          <a:xfrm>
            <a:off x="2176548" y="2210923"/>
            <a:ext cx="3196808" cy="180953"/>
            <a:chOff x="3312543" y="2369387"/>
            <a:chExt cx="4267200" cy="241541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50644DE-91BB-428C-A983-0520E69587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8D8123-81A7-4C1F-884C-DE5782915CF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7E2CB799-9CA6-43F8-928F-DB69E2CBEF69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0A5E113-E313-48DA-8821-9FD8F0F6B59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2846BFC-DBFC-48C1-9E9D-A2B118723D3F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D479361-875D-4B4F-B786-6C919EB78730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B496C4A-E3CE-4072-9E64-C34D0452BE26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B5A6438C-26AE-490F-903A-8AB7CF5D914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A715B1E5-DF57-402F-9E4F-A3C4E5760D2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BE20E868-9A1B-4238-AE13-14A5196EAE4E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5A90B0FF-7BBB-4781-A2E3-D413CF51F688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184F55A-3C0D-41AE-8FA2-C707D660A866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E50BE000-693C-4831-B7E7-9FDB2525DEF7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3AAE591-6C1A-4BCD-A0A3-D41BD3043535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8D9EFA85-21B8-4A38-B840-AF921C85E4CC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EADE6F7-890B-488F-9304-36F050654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6FE288-0906-4F63-B316-6E4A7553FEE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B66D8528-904F-426C-8101-F3B950970666}"/>
              </a:ext>
            </a:extLst>
          </p:cNvPr>
          <p:cNvGrpSpPr/>
          <p:nvPr/>
        </p:nvGrpSpPr>
        <p:grpSpPr>
          <a:xfrm>
            <a:off x="2176548" y="2552360"/>
            <a:ext cx="3196808" cy="180953"/>
            <a:chOff x="3312543" y="2369387"/>
            <a:chExt cx="4267200" cy="241541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C67982C-B65D-4A15-B204-951D70345884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DAA24AF9-52FD-49FC-A0E8-55136DEF7EC5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E96F638B-248A-4AB4-9CCF-BD5F02546FD2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87C66755-6211-4697-AE9C-81639422EAC9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C9CE6A1B-F00B-4A25-84F7-4B869FED1E67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B8E0911-3476-435C-87AE-FCF1098CE912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953A7B8-04DD-432D-8515-AA356651823C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EA12F6B2-FCF9-4AFE-B0BF-8192A6BDB555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75F80C-620A-412B-B36F-8C2BB32D9726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A3F1577-760B-4DC9-A5B1-C9CB1A647317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E46B7AD-2619-4E83-A380-78B8D78A7B5C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B66CD41-0D6E-4B94-86DB-0666673B0633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99AB998C-8D5E-48DC-A17B-055B6E125602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EFD86D37-F1A2-45F2-9A48-AB8C175EC1A6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4C0B52AE-8830-4830-BCC5-9FA324ED573F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8A8760F-6986-49A8-91AB-305E7E2E4992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6BF4EBB-2595-4BF1-B035-232046CF16D3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2C034B1-F72C-4593-9EB6-C2AB535CF60B}"/>
              </a:ext>
            </a:extLst>
          </p:cNvPr>
          <p:cNvGrpSpPr/>
          <p:nvPr/>
        </p:nvGrpSpPr>
        <p:grpSpPr>
          <a:xfrm>
            <a:off x="2176548" y="3462502"/>
            <a:ext cx="3196808" cy="180953"/>
            <a:chOff x="3312543" y="2369387"/>
            <a:chExt cx="4267200" cy="241541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C7211ABC-3A1A-45B6-A819-A441F9EFAC8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B71A42A4-5A23-4A99-8C44-63DCDCDFD7CE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AB0727E-6974-4917-A686-063A1030CD10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54634ED5-C0EB-4C5B-AE55-A7E428D4DBED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7C2D93D1-9A60-4B36-B118-9F03F249C1EB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D1166464-45ED-49C8-82A1-D193BAEC147D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AEB2508F-216F-4869-8BB9-ACC6C695367F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77D43C14-CF2D-461D-8EC0-8E9EB9BDAC5F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A554EB0B-F00A-4266-9A08-C307FA371AD5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FD6C4AE2-B922-490C-9585-B6C4D31BFC9D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937567F9-C60D-4CDD-A6C7-54B74FCA9DC9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9C46C7B-8BCC-4380-ADE2-B2012157D159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16952EBB-7FA4-43BF-9C00-EC9CE0FA6A04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EC000BC1-2BC9-46B0-9471-B9C10C2C73D4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C219EA1A-F621-4C6A-890A-3D5FB5D62CC7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3B54109-B502-42C0-A826-59A2E0A1ED35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EDB8AA05-6004-4CAF-8652-A1ECE97FBBD8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6BF81993-9E04-4E57-B85F-F057A24D9756}"/>
              </a:ext>
            </a:extLst>
          </p:cNvPr>
          <p:cNvGrpSpPr/>
          <p:nvPr/>
        </p:nvGrpSpPr>
        <p:grpSpPr>
          <a:xfrm>
            <a:off x="2176548" y="3803941"/>
            <a:ext cx="3196808" cy="180953"/>
            <a:chOff x="3312543" y="2369387"/>
            <a:chExt cx="4267200" cy="241541"/>
          </a:xfrm>
        </p:grpSpPr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08BE7B51-A1DE-44C7-B7E3-3392DB498CAD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FDC46589-D4CA-4052-AE31-5A152C1E0D24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A6FF7911-F41D-4AE1-8F96-BAB9DD617395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33752936-B7F8-48F7-903C-341F6E65851C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83A14ED0-F42E-495C-834E-A75ED53173F4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F3BF3254-1E6E-44FD-BDA1-CA9DAE06BC1E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0DB258F5-E663-4284-A4C2-5EB5AB9091D2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83C76929-063D-4FEF-8B1B-76E6E463CCD8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8A6CFED5-D634-4F99-9483-6428B6E5106B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5175E46D-D6B7-406F-9583-6A6ECC28D128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CF67E93E-EFC5-4F84-9254-98FE74F39F92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DBD8E622-D24F-4D9B-B14E-C43E88D3A024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E5218C49-5EAF-437C-B3F0-9C1C767824A6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2CF8DEA1-3F60-437C-9F72-C181418C6A09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B52552B8-DCA5-4443-9C8E-A7B90BA3D75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>
              <a:extLst>
                <a:ext uri="{FF2B5EF4-FFF2-40B4-BE49-F238E27FC236}">
                  <a16:creationId xmlns:a16="http://schemas.microsoft.com/office/drawing/2014/main" id="{62498BB8-42A2-4F6B-B135-8809D4C07914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>
              <a:extLst>
                <a:ext uri="{FF2B5EF4-FFF2-40B4-BE49-F238E27FC236}">
                  <a16:creationId xmlns:a16="http://schemas.microsoft.com/office/drawing/2014/main" id="{D3635016-087D-4DA7-9427-CE550BF94FF7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Previous Training Set Setup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9" name="Group 138">
            <a:extLst>
              <a:ext uri="{FF2B5EF4-FFF2-40B4-BE49-F238E27FC236}">
                <a16:creationId xmlns:a16="http://schemas.microsoft.com/office/drawing/2014/main" id="{B1A72F9A-949E-3346-9DEC-451530EC4668}"/>
              </a:ext>
            </a:extLst>
          </p:cNvPr>
          <p:cNvGrpSpPr/>
          <p:nvPr/>
        </p:nvGrpSpPr>
        <p:grpSpPr>
          <a:xfrm>
            <a:off x="2157587" y="4282168"/>
            <a:ext cx="3196808" cy="180953"/>
            <a:chOff x="3312543" y="2369387"/>
            <a:chExt cx="4267200" cy="241541"/>
          </a:xfrm>
        </p:grpSpPr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97A6FECC-E86B-B848-8B22-C93C1E05454F}"/>
                </a:ext>
              </a:extLst>
            </p:cNvPr>
            <p:cNvSpPr/>
            <p:nvPr/>
          </p:nvSpPr>
          <p:spPr>
            <a:xfrm>
              <a:off x="3312543" y="2369388"/>
              <a:ext cx="4267200" cy="241539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41D5ABBF-FDD1-7D48-92A1-85D5487DC9C2}"/>
                </a:ext>
              </a:extLst>
            </p:cNvPr>
            <p:cNvCxnSpPr/>
            <p:nvPr/>
          </p:nvCxnSpPr>
          <p:spPr>
            <a:xfrm>
              <a:off x="358283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B198E782-264A-F640-BFE5-996669435B86}"/>
                </a:ext>
              </a:extLst>
            </p:cNvPr>
            <p:cNvCxnSpPr/>
            <p:nvPr/>
          </p:nvCxnSpPr>
          <p:spPr>
            <a:xfrm>
              <a:off x="383875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9420BACB-0AA1-274D-82AF-F920587CEF9A}"/>
                </a:ext>
              </a:extLst>
            </p:cNvPr>
            <p:cNvCxnSpPr/>
            <p:nvPr/>
          </p:nvCxnSpPr>
          <p:spPr>
            <a:xfrm>
              <a:off x="407454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EE9536B8-7F35-9C48-A7A4-520A52C8423C}"/>
                </a:ext>
              </a:extLst>
            </p:cNvPr>
            <p:cNvCxnSpPr/>
            <p:nvPr/>
          </p:nvCxnSpPr>
          <p:spPr>
            <a:xfrm>
              <a:off x="433046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A9E1B3ED-E849-9E46-9BF5-EF3C80CF64EB}"/>
                </a:ext>
              </a:extLst>
            </p:cNvPr>
            <p:cNvCxnSpPr/>
            <p:nvPr/>
          </p:nvCxnSpPr>
          <p:spPr>
            <a:xfrm>
              <a:off x="456912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1D610BD8-6C6B-294F-98F0-65D1C0BE1B39}"/>
                </a:ext>
              </a:extLst>
            </p:cNvPr>
            <p:cNvCxnSpPr/>
            <p:nvPr/>
          </p:nvCxnSpPr>
          <p:spPr>
            <a:xfrm>
              <a:off x="482504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4CDB782F-9CE1-3644-B943-950AF9487712}"/>
                </a:ext>
              </a:extLst>
            </p:cNvPr>
            <p:cNvCxnSpPr/>
            <p:nvPr/>
          </p:nvCxnSpPr>
          <p:spPr>
            <a:xfrm>
              <a:off x="506083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7CEF57D-A57E-B248-BC4B-FB67BC6D5997}"/>
                </a:ext>
              </a:extLst>
            </p:cNvPr>
            <p:cNvCxnSpPr/>
            <p:nvPr/>
          </p:nvCxnSpPr>
          <p:spPr>
            <a:xfrm>
              <a:off x="531674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B6557842-7F95-8440-AB96-9C293862F519}"/>
                </a:ext>
              </a:extLst>
            </p:cNvPr>
            <p:cNvCxnSpPr/>
            <p:nvPr/>
          </p:nvCxnSpPr>
          <p:spPr>
            <a:xfrm>
              <a:off x="5569788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191961B0-534D-F447-9FDC-C065BD6D7F9E}"/>
                </a:ext>
              </a:extLst>
            </p:cNvPr>
            <p:cNvCxnSpPr/>
            <p:nvPr/>
          </p:nvCxnSpPr>
          <p:spPr>
            <a:xfrm>
              <a:off x="5825705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3C326EF1-D5F2-2441-9484-2EBA10F0A518}"/>
                </a:ext>
              </a:extLst>
            </p:cNvPr>
            <p:cNvCxnSpPr/>
            <p:nvPr/>
          </p:nvCxnSpPr>
          <p:spPr>
            <a:xfrm>
              <a:off x="6061493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85870DF5-F945-294E-A2D8-CDDCDA2E0A9C}"/>
                </a:ext>
              </a:extLst>
            </p:cNvPr>
            <p:cNvCxnSpPr/>
            <p:nvPr/>
          </p:nvCxnSpPr>
          <p:spPr>
            <a:xfrm>
              <a:off x="6317410" y="2369389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65A63B28-E074-5C4B-9343-79D556BAD55E}"/>
                </a:ext>
              </a:extLst>
            </p:cNvPr>
            <p:cNvCxnSpPr/>
            <p:nvPr/>
          </p:nvCxnSpPr>
          <p:spPr>
            <a:xfrm>
              <a:off x="6556075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4765FC41-23BC-7540-9534-8FC5E4850104}"/>
                </a:ext>
              </a:extLst>
            </p:cNvPr>
            <p:cNvCxnSpPr/>
            <p:nvPr/>
          </p:nvCxnSpPr>
          <p:spPr>
            <a:xfrm>
              <a:off x="6811992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30858A25-E183-3040-8DB7-24FAAD3FD353}"/>
                </a:ext>
              </a:extLst>
            </p:cNvPr>
            <p:cNvCxnSpPr/>
            <p:nvPr/>
          </p:nvCxnSpPr>
          <p:spPr>
            <a:xfrm>
              <a:off x="7047780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8F5C131-E2F2-E941-8E8C-D7D168926A85}"/>
                </a:ext>
              </a:extLst>
            </p:cNvPr>
            <p:cNvCxnSpPr/>
            <p:nvPr/>
          </p:nvCxnSpPr>
          <p:spPr>
            <a:xfrm>
              <a:off x="7303697" y="2369387"/>
              <a:ext cx="0" cy="241539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1B454E24-1F40-0A42-8AAB-8172B9B96A30}"/>
              </a:ext>
            </a:extLst>
          </p:cNvPr>
          <p:cNvCxnSpPr>
            <a:cxnSpLocks/>
          </p:cNvCxnSpPr>
          <p:nvPr/>
        </p:nvCxnSpPr>
        <p:spPr>
          <a:xfrm>
            <a:off x="1960570" y="1099905"/>
            <a:ext cx="3657600" cy="3657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>
            <a:extLst>
              <a:ext uri="{FF2B5EF4-FFF2-40B4-BE49-F238E27FC236}">
                <a16:creationId xmlns:a16="http://schemas.microsoft.com/office/drawing/2014/main" id="{5722D7A1-1ED3-A242-8153-8D0CE010DEAE}"/>
              </a:ext>
            </a:extLst>
          </p:cNvPr>
          <p:cNvCxnSpPr>
            <a:cxnSpLocks/>
          </p:cNvCxnSpPr>
          <p:nvPr/>
        </p:nvCxnSpPr>
        <p:spPr>
          <a:xfrm flipH="1">
            <a:off x="1788461" y="1098787"/>
            <a:ext cx="3657600" cy="365871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090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795C1A51-31A8-4629-891B-EC3A2CF3CB60}"/>
              </a:ext>
            </a:extLst>
          </p:cNvPr>
          <p:cNvSpPr/>
          <p:nvPr/>
        </p:nvSpPr>
        <p:spPr>
          <a:xfrm>
            <a:off x="6123010" y="1528048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ED5A3C0-1AA4-49B1-A683-085051BC4853}"/>
              </a:ext>
            </a:extLst>
          </p:cNvPr>
          <p:cNvSpPr/>
          <p:nvPr/>
        </p:nvSpPr>
        <p:spPr>
          <a:xfrm>
            <a:off x="6123010" y="1869485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BCD278F-7699-496D-89FF-AF83A457D4E5}"/>
              </a:ext>
            </a:extLst>
          </p:cNvPr>
          <p:cNvSpPr/>
          <p:nvPr/>
        </p:nvSpPr>
        <p:spPr>
          <a:xfrm>
            <a:off x="6123010" y="2210921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63A3DF4-B142-4EB5-A880-EB51467F8D17}"/>
              </a:ext>
            </a:extLst>
          </p:cNvPr>
          <p:cNvSpPr/>
          <p:nvPr/>
        </p:nvSpPr>
        <p:spPr>
          <a:xfrm>
            <a:off x="6123010" y="255236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BA6DDC9-5EF4-4757-9DD8-4ADB178623E0}"/>
              </a:ext>
            </a:extLst>
          </p:cNvPr>
          <p:cNvSpPr/>
          <p:nvPr/>
        </p:nvSpPr>
        <p:spPr>
          <a:xfrm>
            <a:off x="6123010" y="3462502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0F2D1BB5-FDF1-43BB-A0EA-C689E60A5553}"/>
              </a:ext>
            </a:extLst>
          </p:cNvPr>
          <p:cNvSpPr/>
          <p:nvPr/>
        </p:nvSpPr>
        <p:spPr>
          <a:xfrm>
            <a:off x="6123010" y="3803940"/>
            <a:ext cx="191716" cy="18095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48" dirty="0"/>
          </a:p>
        </p:txBody>
      </p: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141A9C77-4D6E-4CFC-AB54-43AA8020E63F}"/>
              </a:ext>
            </a:extLst>
          </p:cNvPr>
          <p:cNvGrpSpPr/>
          <p:nvPr/>
        </p:nvGrpSpPr>
        <p:grpSpPr>
          <a:xfrm>
            <a:off x="3774952" y="2895947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AC0597DC-B0D2-497E-9CCA-A27B8BAE5342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7" name="Oval 116">
              <a:extLst>
                <a:ext uri="{FF2B5EF4-FFF2-40B4-BE49-F238E27FC236}">
                  <a16:creationId xmlns:a16="http://schemas.microsoft.com/office/drawing/2014/main" id="{93A81D50-80C7-4E1A-B2A1-5D0FC291870E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8" name="Oval 117">
              <a:extLst>
                <a:ext uri="{FF2B5EF4-FFF2-40B4-BE49-F238E27FC236}">
                  <a16:creationId xmlns:a16="http://schemas.microsoft.com/office/drawing/2014/main" id="{23B0625D-CF67-4B29-BA8F-179BEFC5B616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474D5AE3-7E7F-41F1-8F33-17CBF2E93C8B}"/>
              </a:ext>
            </a:extLst>
          </p:cNvPr>
          <p:cNvGrpSpPr/>
          <p:nvPr/>
        </p:nvGrpSpPr>
        <p:grpSpPr>
          <a:xfrm>
            <a:off x="6173630" y="2893793"/>
            <a:ext cx="90476" cy="355444"/>
            <a:chOff x="4525992" y="4557612"/>
            <a:chExt cx="120770" cy="474458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6" name="Oval 125">
              <a:extLst>
                <a:ext uri="{FF2B5EF4-FFF2-40B4-BE49-F238E27FC236}">
                  <a16:creationId xmlns:a16="http://schemas.microsoft.com/office/drawing/2014/main" id="{E83C3FA6-1691-4775-B1CB-C5736E3A3EF7}"/>
                </a:ext>
              </a:extLst>
            </p:cNvPr>
            <p:cNvSpPr/>
            <p:nvPr/>
          </p:nvSpPr>
          <p:spPr>
            <a:xfrm>
              <a:off x="4525992" y="4557612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4AF9C28-5493-4FE6-AFC3-5728DBC089FB}"/>
                </a:ext>
              </a:extLst>
            </p:cNvPr>
            <p:cNvSpPr/>
            <p:nvPr/>
          </p:nvSpPr>
          <p:spPr>
            <a:xfrm>
              <a:off x="4525992" y="473158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55ADEC67-3AC9-4E13-B03E-E1BA1E3044BC}"/>
                </a:ext>
              </a:extLst>
            </p:cNvPr>
            <p:cNvSpPr/>
            <p:nvPr/>
          </p:nvSpPr>
          <p:spPr>
            <a:xfrm>
              <a:off x="4525992" y="4911300"/>
              <a:ext cx="120770" cy="120770"/>
            </a:xfrm>
            <a:prstGeom prst="ellipse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/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4FD6F93-1D55-4DAF-8147-D5CACF3DDD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759" y="1501482"/>
                <a:ext cx="205056" cy="207429"/>
              </a:xfrm>
              <a:prstGeom prst="rect">
                <a:avLst/>
              </a:prstGeom>
              <a:blipFill>
                <a:blip r:embed="rId3"/>
                <a:stretch>
                  <a:fillRect l="-5882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/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3CF0F860-FF77-4770-9BEB-7A99D633B8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2" y="1809529"/>
                <a:ext cx="209096" cy="207429"/>
              </a:xfrm>
              <a:prstGeom prst="rect">
                <a:avLst/>
              </a:prstGeom>
              <a:blipFill>
                <a:blip r:embed="rId4"/>
                <a:stretch>
                  <a:fillRect l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/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DFD3A939-4278-4ABD-B18A-0CE7C55239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333" y="2173582"/>
                <a:ext cx="209096" cy="207429"/>
              </a:xfrm>
              <a:prstGeom prst="rect">
                <a:avLst/>
              </a:prstGeom>
              <a:blipFill>
                <a:blip r:embed="rId5"/>
                <a:stretch>
                  <a:fillRect l="-5882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/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2" name="TextBox 131">
                <a:extLst>
                  <a:ext uri="{FF2B5EF4-FFF2-40B4-BE49-F238E27FC236}">
                    <a16:creationId xmlns:a16="http://schemas.microsoft.com/office/drawing/2014/main" id="{A3D14410-E419-4288-B842-B688C488A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1010" y="2525074"/>
                <a:ext cx="209096" cy="207429"/>
              </a:xfrm>
              <a:prstGeom prst="rect">
                <a:avLst/>
              </a:prstGeom>
              <a:blipFill>
                <a:blip r:embed="rId6"/>
                <a:stretch>
                  <a:fillRect l="-5882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/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4F1429A-1FE6-47EF-B9A1-0EF7902105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3435937"/>
                <a:ext cx="397994" cy="207429"/>
              </a:xfrm>
              <a:prstGeom prst="rect">
                <a:avLst/>
              </a:prstGeom>
              <a:blipFill>
                <a:blip r:embed="rId7"/>
                <a:stretch>
                  <a:fillRect l="-312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/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6D7FB78E-0C1C-4D7C-8D52-7F1A8F21E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933" y="3777374"/>
                <a:ext cx="232884" cy="207429"/>
              </a:xfrm>
              <a:prstGeom prst="rect">
                <a:avLst/>
              </a:prstGeom>
              <a:blipFill>
                <a:blip r:embed="rId8"/>
                <a:stretch>
                  <a:fillRect l="-5263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/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689193D-D3EC-478D-8EF5-DB31B4859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8289" y="1501482"/>
                <a:ext cx="206275" cy="207429"/>
              </a:xfrm>
              <a:prstGeom prst="rect">
                <a:avLst/>
              </a:prstGeom>
              <a:blipFill>
                <a:blip r:embed="rId9"/>
                <a:stretch>
                  <a:fillRect l="-17647" r="-5882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/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A1C0EEE0-1083-4EDD-99C4-C664F19117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1841129"/>
                <a:ext cx="210314" cy="207429"/>
              </a:xfrm>
              <a:prstGeom prst="rect">
                <a:avLst/>
              </a:prstGeom>
              <a:blipFill>
                <a:blip r:embed="rId10"/>
                <a:stretch>
                  <a:fillRect l="-11111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/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5C5EB571-E03E-432F-BD17-5F786A04BC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2863" y="2173582"/>
                <a:ext cx="210314" cy="207429"/>
              </a:xfrm>
              <a:prstGeom prst="rect">
                <a:avLst/>
              </a:prstGeom>
              <a:blipFill>
                <a:blip r:embed="rId11"/>
                <a:stretch>
                  <a:fillRect l="-17647" r="-5882"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4" name="TextBox 143">
            <a:extLst>
              <a:ext uri="{FF2B5EF4-FFF2-40B4-BE49-F238E27FC236}">
                <a16:creationId xmlns:a16="http://schemas.microsoft.com/office/drawing/2014/main" id="{99C732ED-6938-4922-901B-86A1AA875355}"/>
              </a:ext>
            </a:extLst>
          </p:cNvPr>
          <p:cNvSpPr txBox="1"/>
          <p:nvPr/>
        </p:nvSpPr>
        <p:spPr>
          <a:xfrm>
            <a:off x="6432542" y="2525074"/>
            <a:ext cx="65" cy="2074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sz="1348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/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5" name="TextBox 144">
                <a:extLst>
                  <a:ext uri="{FF2B5EF4-FFF2-40B4-BE49-F238E27FC236}">
                    <a16:creationId xmlns:a16="http://schemas.microsoft.com/office/drawing/2014/main" id="{FB24E265-6CEC-4EC9-A8D8-DC7428B16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3100" y="3435937"/>
                <a:ext cx="399212" cy="207429"/>
              </a:xfrm>
              <a:prstGeom prst="rect">
                <a:avLst/>
              </a:prstGeom>
              <a:blipFill>
                <a:blip r:embed="rId12"/>
                <a:stretch>
                  <a:fillRect l="-9375" r="-3125"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/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6" name="TextBox 145">
                <a:extLst>
                  <a:ext uri="{FF2B5EF4-FFF2-40B4-BE49-F238E27FC236}">
                    <a16:creationId xmlns:a16="http://schemas.microsoft.com/office/drawing/2014/main" id="{915E282F-E3E7-4465-ADEE-EC743D35BF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6461" y="3777374"/>
                <a:ext cx="234103" cy="207429"/>
              </a:xfrm>
              <a:prstGeom prst="rect">
                <a:avLst/>
              </a:prstGeom>
              <a:blipFill>
                <a:blip r:embed="rId13"/>
                <a:stretch>
                  <a:fillRect l="-10526" r="-5263" b="-2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/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47" name="TextBox 146">
                <a:extLst>
                  <a:ext uri="{FF2B5EF4-FFF2-40B4-BE49-F238E27FC236}">
                    <a16:creationId xmlns:a16="http://schemas.microsoft.com/office/drawing/2014/main" id="{7161BE94-24B8-4E35-8C02-AE17B27D3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0273" y="2506036"/>
                <a:ext cx="202941" cy="207429"/>
              </a:xfrm>
              <a:prstGeom prst="rect">
                <a:avLst/>
              </a:prstGeom>
              <a:blipFill>
                <a:blip r:embed="rId14"/>
                <a:stretch>
                  <a:fillRect l="-17647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3" name="Title 122"/>
          <p:cNvSpPr>
            <a:spLocks noGrp="1"/>
          </p:cNvSpPr>
          <p:nvPr>
            <p:ph type="title"/>
          </p:nvPr>
        </p:nvSpPr>
        <p:spPr>
          <a:xfrm>
            <a:off x="496284" y="243617"/>
            <a:ext cx="8220364" cy="856288"/>
          </a:xfrm>
        </p:spPr>
        <p:txBody>
          <a:bodyPr/>
          <a:lstStyle/>
          <a:p>
            <a:r>
              <a:rPr lang="en-US" dirty="0"/>
              <a:t>Our Training Set is Text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/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977" dirty="0"/>
                  <a:t>Start by limiting </a:t>
                </a:r>
                <a14:m>
                  <m:oMath xmlns:m="http://schemas.openxmlformats.org/officeDocument/2006/math">
                    <m:r>
                      <a:rPr lang="en-US" sz="1977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1977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977" dirty="0"/>
                  <a:t>to a binary outcome: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False/True</a:t>
                </a:r>
              </a:p>
              <a:p>
                <a:pPr marL="285429" indent="-285429">
                  <a:buFont typeface="Arial" panose="020B0604020202020204" pitchFamily="34" charset="0"/>
                  <a:buChar char="•"/>
                </a:pPr>
                <a:r>
                  <a:rPr lang="en-US" sz="1977" dirty="0"/>
                  <a:t>0/1</a:t>
                </a:r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2A3D24A-5855-9D43-A806-11123EC6E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4817" y="2103034"/>
                <a:ext cx="2267924" cy="1309333"/>
              </a:xfrm>
              <a:prstGeom prst="rect">
                <a:avLst/>
              </a:prstGeom>
              <a:blipFill>
                <a:blip r:embed="rId15"/>
                <a:stretch>
                  <a:fillRect l="-2793" t="-2885" r="-5028" b="-6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/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48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sz="1348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48" dirty="0"/>
              </a:p>
            </p:txBody>
          </p:sp>
        </mc:Choice>
        <mc:Fallback xmlns=""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DA537457-DD7E-AD49-9A7D-4C007ACE6F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573" y="4243042"/>
                <a:ext cx="397994" cy="207429"/>
              </a:xfrm>
              <a:prstGeom prst="rect">
                <a:avLst/>
              </a:prstGeom>
              <a:blipFill>
                <a:blip r:embed="rId16"/>
                <a:stretch>
                  <a:fillRect l="-312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0" name="TextBox 119">
            <a:extLst>
              <a:ext uri="{FF2B5EF4-FFF2-40B4-BE49-F238E27FC236}">
                <a16:creationId xmlns:a16="http://schemas.microsoft.com/office/drawing/2014/main" id="{59ED7F39-4000-3F41-87B6-681F65533F9D}"/>
              </a:ext>
            </a:extLst>
          </p:cNvPr>
          <p:cNvSpPr txBox="1"/>
          <p:nvPr/>
        </p:nvSpPr>
        <p:spPr>
          <a:xfrm>
            <a:off x="6072998" y="4202011"/>
            <a:ext cx="301686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?</a:t>
            </a: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949E0EE3-5ED8-184E-A72A-C6D5F5877D98}"/>
              </a:ext>
            </a:extLst>
          </p:cNvPr>
          <p:cNvSpPr txBox="1"/>
          <p:nvPr/>
        </p:nvSpPr>
        <p:spPr>
          <a:xfrm>
            <a:off x="89190" y="4202011"/>
            <a:ext cx="1191095" cy="3965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77" dirty="0"/>
              <a:t>New Data</a:t>
            </a:r>
          </a:p>
        </p:txBody>
      </p: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D53EC4DD-E0EE-7843-9252-0CDD7EF52EC8}"/>
              </a:ext>
            </a:extLst>
          </p:cNvPr>
          <p:cNvCxnSpPr/>
          <p:nvPr/>
        </p:nvCxnSpPr>
        <p:spPr>
          <a:xfrm>
            <a:off x="1282238" y="4359359"/>
            <a:ext cx="349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7" name="Straight Arrow Connector 166">
            <a:extLst>
              <a:ext uri="{FF2B5EF4-FFF2-40B4-BE49-F238E27FC236}">
                <a16:creationId xmlns:a16="http://schemas.microsoft.com/office/drawing/2014/main" id="{8C1A68F0-A034-114E-9482-46D157316A4A}"/>
              </a:ext>
            </a:extLst>
          </p:cNvPr>
          <p:cNvCxnSpPr>
            <a:cxnSpLocks/>
          </p:cNvCxnSpPr>
          <p:nvPr/>
        </p:nvCxnSpPr>
        <p:spPr>
          <a:xfrm flipH="1">
            <a:off x="6413892" y="4369224"/>
            <a:ext cx="35092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136">
            <a:extLst>
              <a:ext uri="{FF2B5EF4-FFF2-40B4-BE49-F238E27FC236}">
                <a16:creationId xmlns:a16="http://schemas.microsoft.com/office/drawing/2014/main" id="{B43AD53A-0047-3F4F-93BB-90320CCD6A61}"/>
              </a:ext>
            </a:extLst>
          </p:cNvPr>
          <p:cNvSpPr txBox="1"/>
          <p:nvPr/>
        </p:nvSpPr>
        <p:spPr>
          <a:xfrm>
            <a:off x="6907974" y="4140315"/>
            <a:ext cx="2230896" cy="7008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Want to learn how to </a:t>
            </a:r>
            <a:r>
              <a:rPr lang="en-US" sz="1977" i="1" dirty="0"/>
              <a:t>predict</a:t>
            </a:r>
            <a:r>
              <a:rPr lang="en-US" sz="1977" dirty="0"/>
              <a:t> outcome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02D8AB49-4543-5C48-84F2-3915DDB53353}"/>
              </a:ext>
            </a:extLst>
          </p:cNvPr>
          <p:cNvSpPr txBox="1"/>
          <p:nvPr/>
        </p:nvSpPr>
        <p:spPr>
          <a:xfrm>
            <a:off x="2125763" y="1429906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FFC73DAD-D590-214F-A6B4-FC06139D68DE}"/>
              </a:ext>
            </a:extLst>
          </p:cNvPr>
          <p:cNvSpPr txBox="1"/>
          <p:nvPr/>
        </p:nvSpPr>
        <p:spPr>
          <a:xfrm>
            <a:off x="2155631" y="1760135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jacket…”</a:t>
            </a: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CB5F2A67-8DF9-484D-8191-8FD04D42A8C1}"/>
              </a:ext>
            </a:extLst>
          </p:cNvPr>
          <p:cNvSpPr txBox="1"/>
          <p:nvPr/>
        </p:nvSpPr>
        <p:spPr>
          <a:xfrm>
            <a:off x="2218933" y="2129240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“Most awful thing ever…”</a:t>
            </a:r>
          </a:p>
        </p:txBody>
      </p:sp>
      <p:sp>
        <p:nvSpPr>
          <p:cNvPr id="172" name="TextBox 171">
            <a:extLst>
              <a:ext uri="{FF2B5EF4-FFF2-40B4-BE49-F238E27FC236}">
                <a16:creationId xmlns:a16="http://schemas.microsoft.com/office/drawing/2014/main" id="{C7BB7466-60D8-334E-ADB3-7F24BC70AF81}"/>
              </a:ext>
            </a:extLst>
          </p:cNvPr>
          <p:cNvSpPr txBox="1"/>
          <p:nvPr/>
        </p:nvSpPr>
        <p:spPr>
          <a:xfrm>
            <a:off x="2195026" y="2482455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“One of the most amazing…”</a:t>
            </a: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C419A6B3-05E4-594B-8C80-7526B141850E}"/>
              </a:ext>
            </a:extLst>
          </p:cNvPr>
          <p:cNvSpPr txBox="1"/>
          <p:nvPr/>
        </p:nvSpPr>
        <p:spPr>
          <a:xfrm>
            <a:off x="2247406" y="3399478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“Will never buy again…”</a:t>
            </a: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48054AE-41E6-B842-AE2D-5E5AC02E70E1}"/>
              </a:ext>
            </a:extLst>
          </p:cNvPr>
          <p:cNvSpPr txBox="1"/>
          <p:nvPr/>
        </p:nvSpPr>
        <p:spPr>
          <a:xfrm>
            <a:off x="2247406" y="3732231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rejuvenated…”</a:t>
            </a:r>
          </a:p>
        </p:txBody>
      </p:sp>
      <p:sp>
        <p:nvSpPr>
          <p:cNvPr id="175" name="TextBox 174">
            <a:extLst>
              <a:ext uri="{FF2B5EF4-FFF2-40B4-BE49-F238E27FC236}">
                <a16:creationId xmlns:a16="http://schemas.microsoft.com/office/drawing/2014/main" id="{3591DA60-5D0C-3148-85F5-43E310525263}"/>
              </a:ext>
            </a:extLst>
          </p:cNvPr>
          <p:cNvSpPr txBox="1"/>
          <p:nvPr/>
        </p:nvSpPr>
        <p:spPr>
          <a:xfrm>
            <a:off x="2278304" y="4152297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class is great!”</a:t>
            </a:r>
          </a:p>
        </p:txBody>
      </p:sp>
    </p:spTree>
    <p:extLst>
      <p:ext uri="{BB962C8B-B14F-4D97-AF65-F5344CB8AC3E}">
        <p14:creationId xmlns:p14="http://schemas.microsoft.com/office/powerpoint/2010/main" val="35760514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495B1F-FF3B-0343-BF72-5E560AFB14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work on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C32A1-FAC9-DF4D-9BCD-37F50B6AA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simple question:</a:t>
            </a:r>
          </a:p>
          <a:p>
            <a:pPr marL="0" indent="0" algn="ctr">
              <a:buNone/>
            </a:pPr>
            <a:r>
              <a:rPr lang="en-US" b="1" dirty="0">
                <a:solidFill>
                  <a:schemeClr val="tx1"/>
                </a:solidFill>
              </a:rPr>
              <a:t>“Can we convert our text to a </a:t>
            </a:r>
            <a:br>
              <a:rPr lang="en-US" b="1" dirty="0">
                <a:solidFill>
                  <a:schemeClr val="tx1"/>
                </a:solidFill>
              </a:rPr>
            </a:br>
            <a:r>
              <a:rPr lang="en-US" b="1" dirty="0">
                <a:solidFill>
                  <a:schemeClr val="tx1"/>
                </a:solidFill>
              </a:rPr>
              <a:t>vector or sequence of numbers?”</a:t>
            </a:r>
          </a:p>
          <a:p>
            <a:r>
              <a:rPr lang="en-US" dirty="0"/>
              <a:t>If yes, we can start using our previous methodology!</a:t>
            </a:r>
          </a:p>
        </p:txBody>
      </p:sp>
    </p:spTree>
    <p:extLst>
      <p:ext uri="{BB962C8B-B14F-4D97-AF65-F5344CB8AC3E}">
        <p14:creationId xmlns:p14="http://schemas.microsoft.com/office/powerpoint/2010/main" val="8871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5FCA0-7397-D74D-9459-2C326CD88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approach: Counting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4213BE-9A5B-3140-9910-E4D1967592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4076299" cy="3394471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Let’s define a dictionary of vocabulary words</a:t>
            </a:r>
          </a:p>
          <a:p>
            <a:pPr lvl="1"/>
            <a:r>
              <a:rPr lang="en-US" dirty="0"/>
              <a:t>Each word is assigned an index</a:t>
            </a:r>
          </a:p>
          <a:p>
            <a:r>
              <a:rPr lang="en-US" dirty="0"/>
              <a:t>Count the number of times that each word appears in each text example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A9400F-6B17-A94A-B5D3-5A5DEBFC9E88}"/>
              </a:ext>
            </a:extLst>
          </p:cNvPr>
          <p:cNvSpPr txBox="1"/>
          <p:nvPr/>
        </p:nvSpPr>
        <p:spPr>
          <a:xfrm>
            <a:off x="4533499" y="1200152"/>
            <a:ext cx="4608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was a good, really good, game last night”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F1AB02-265C-FD41-8D12-3E5A147DCC67}"/>
              </a:ext>
            </a:extLst>
          </p:cNvPr>
          <p:cNvSpPr txBox="1"/>
          <p:nvPr/>
        </p:nvSpPr>
        <p:spPr>
          <a:xfrm>
            <a:off x="6227545" y="2380467"/>
            <a:ext cx="93698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good:2,</a:t>
            </a:r>
            <a:br>
              <a:rPr lang="en-US" dirty="0"/>
            </a:br>
            <a:r>
              <a:rPr lang="en-US" dirty="0"/>
              <a:t>that:1,</a:t>
            </a:r>
            <a:br>
              <a:rPr lang="en-US" dirty="0"/>
            </a:br>
            <a:r>
              <a:rPr lang="en-US" dirty="0"/>
              <a:t>was:1,</a:t>
            </a:r>
            <a:br>
              <a:rPr lang="en-US" dirty="0"/>
            </a:br>
            <a:r>
              <a:rPr lang="en-US" dirty="0"/>
              <a:t>a:1,</a:t>
            </a:r>
            <a:br>
              <a:rPr lang="en-US" dirty="0"/>
            </a:br>
            <a:r>
              <a:rPr lang="en-US" dirty="0"/>
              <a:t>really:1,</a:t>
            </a:r>
            <a:br>
              <a:rPr lang="en-US" dirty="0"/>
            </a:br>
            <a:r>
              <a:rPr lang="en-US" dirty="0"/>
              <a:t>game:1,</a:t>
            </a:r>
          </a:p>
          <a:p>
            <a:r>
              <a:rPr lang="en-US" dirty="0"/>
              <a:t>last:1,</a:t>
            </a:r>
            <a:br>
              <a:rPr lang="en-US" dirty="0"/>
            </a:br>
            <a:r>
              <a:rPr lang="en-US" dirty="0"/>
              <a:t>night:1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AA22967-FA6D-A74F-B0D0-FC5CEF296468}"/>
              </a:ext>
            </a:extLst>
          </p:cNvPr>
          <p:cNvCxnSpPr>
            <a:cxnSpLocks/>
          </p:cNvCxnSpPr>
          <p:nvPr/>
        </p:nvCxnSpPr>
        <p:spPr>
          <a:xfrm flipH="1">
            <a:off x="6689558" y="1623936"/>
            <a:ext cx="6481" cy="6476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63EA464-A428-3D44-86A3-91859D0B82F1}"/>
              </a:ext>
            </a:extLst>
          </p:cNvPr>
          <p:cNvSpPr txBox="1"/>
          <p:nvPr/>
        </p:nvSpPr>
        <p:spPr>
          <a:xfrm>
            <a:off x="6959065" y="1706407"/>
            <a:ext cx="16215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Counting word </a:t>
            </a:r>
            <a:br>
              <a:rPr lang="en-US" dirty="0"/>
            </a:br>
            <a:r>
              <a:rPr lang="en-US" dirty="0"/>
              <a:t>occurrences</a:t>
            </a:r>
          </a:p>
        </p:txBody>
      </p:sp>
    </p:spTree>
    <p:extLst>
      <p:ext uri="{BB962C8B-B14F-4D97-AF65-F5344CB8AC3E}">
        <p14:creationId xmlns:p14="http://schemas.microsoft.com/office/powerpoint/2010/main" val="1751804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E1655B-9325-CF4D-BA00-4291963D0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Counting the number of occurrences</a:t>
            </a:r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9DDB9817-EF54-D547-BCAA-2A7AB6D163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6387" y="982092"/>
            <a:ext cx="4882115" cy="31952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D01583-F2A0-A043-AE80-CEEAA54DB770}"/>
              </a:ext>
            </a:extLst>
          </p:cNvPr>
          <p:cNvSpPr txBox="1"/>
          <p:nvPr/>
        </p:nvSpPr>
        <p:spPr>
          <a:xfrm>
            <a:off x="401214" y="4177363"/>
            <a:ext cx="8592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Each section of text is now a vector, where the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entry is the number of times the </a:t>
            </a:r>
            <a:r>
              <a:rPr lang="en-US" dirty="0" err="1"/>
              <a:t>m</a:t>
            </a:r>
            <a:r>
              <a:rPr lang="en-US" baseline="30000" dirty="0" err="1"/>
              <a:t>th</a:t>
            </a:r>
            <a:r>
              <a:rPr lang="en-US" dirty="0"/>
              <a:t> dictionary word occurred in that example.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DC41C7-0D2D-0B4F-8341-A852216BDC99}"/>
              </a:ext>
            </a:extLst>
          </p:cNvPr>
          <p:cNvSpPr txBox="1"/>
          <p:nvPr/>
        </p:nvSpPr>
        <p:spPr>
          <a:xfrm>
            <a:off x="7171390" y="2964581"/>
            <a:ext cx="14825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format is:</a:t>
            </a:r>
            <a:br>
              <a:rPr lang="en-US" dirty="0"/>
            </a:br>
            <a:r>
              <a:rPr lang="en-US" dirty="0" err="1"/>
              <a:t>index:count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200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FC55DEA-BE27-EE42-8E5B-314E55DFC52E}"/>
              </a:ext>
            </a:extLst>
          </p:cNvPr>
          <p:cNvSpPr/>
          <p:nvPr/>
        </p:nvSpPr>
        <p:spPr>
          <a:xfrm>
            <a:off x="2068622" y="1460978"/>
            <a:ext cx="5399414" cy="2326259"/>
          </a:xfrm>
          <a:prstGeom prst="rect">
            <a:avLst/>
          </a:prstGeom>
          <a:solidFill>
            <a:srgbClr val="3F80CD">
              <a:alpha val="10980"/>
            </a:srgbClr>
          </a:solidFill>
          <a:ln w="28575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13C3BCE-1BF8-0E48-B331-76871CD84CA1}"/>
              </a:ext>
            </a:extLst>
          </p:cNvPr>
          <p:cNvSpPr/>
          <p:nvPr/>
        </p:nvSpPr>
        <p:spPr>
          <a:xfrm>
            <a:off x="1896542" y="762322"/>
            <a:ext cx="1361074" cy="1333688"/>
          </a:xfrm>
          <a:prstGeom prst="rect">
            <a:avLst/>
          </a:prstGeom>
          <a:solidFill>
            <a:srgbClr val="FF5C00">
              <a:alpha val="7843"/>
            </a:srgbClr>
          </a:solidFill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7844C2D2-1B95-4348-BC49-DF9C8FCB1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689" y="61346"/>
            <a:ext cx="8044034" cy="682054"/>
          </a:xfrm>
        </p:spPr>
        <p:txBody>
          <a:bodyPr>
            <a:normAutofit fontScale="90000"/>
          </a:bodyPr>
          <a:lstStyle/>
          <a:p>
            <a:r>
              <a:rPr lang="en-US" dirty="0"/>
              <a:t>Revisiting Logistic Regression</a:t>
            </a:r>
          </a:p>
        </p:txBody>
      </p: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101166A-2F61-3946-AEEF-3D44876F3112}"/>
              </a:ext>
            </a:extLst>
          </p:cNvPr>
          <p:cNvGrpSpPr/>
          <p:nvPr/>
        </p:nvGrpSpPr>
        <p:grpSpPr>
          <a:xfrm>
            <a:off x="1982604" y="936597"/>
            <a:ext cx="5134355" cy="2826276"/>
            <a:chOff x="1979693" y="1800970"/>
            <a:chExt cx="5140125" cy="2829450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A0CAAE1-CF63-9F43-8F80-9ED34503E558}"/>
                </a:ext>
              </a:extLst>
            </p:cNvPr>
            <p:cNvSpPr/>
            <p:nvPr/>
          </p:nvSpPr>
          <p:spPr>
            <a:xfrm>
              <a:off x="268398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1E71257-8CF4-9D41-9E63-2B271F391723}"/>
                </a:ext>
              </a:extLst>
            </p:cNvPr>
            <p:cNvSpPr/>
            <p:nvPr/>
          </p:nvSpPr>
          <p:spPr>
            <a:xfrm>
              <a:off x="297006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EE3D42C-E2DC-3240-A90A-81C62A0FEE47}"/>
                </a:ext>
              </a:extLst>
            </p:cNvPr>
            <p:cNvSpPr/>
            <p:nvPr/>
          </p:nvSpPr>
          <p:spPr>
            <a:xfrm>
              <a:off x="325614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321B27C-DAFF-E141-9ECD-5C23791DFBE9}"/>
                </a:ext>
              </a:extLst>
            </p:cNvPr>
            <p:cNvSpPr/>
            <p:nvPr/>
          </p:nvSpPr>
          <p:spPr>
            <a:xfrm>
              <a:off x="351173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6023A58-F922-BC46-8F85-3039E51767BA}"/>
                </a:ext>
              </a:extLst>
            </p:cNvPr>
            <p:cNvSpPr/>
            <p:nvPr/>
          </p:nvSpPr>
          <p:spPr>
            <a:xfrm>
              <a:off x="378867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DBE6A8-AD5D-F645-BBF2-7AB85D7C0270}"/>
                </a:ext>
              </a:extLst>
            </p:cNvPr>
            <p:cNvSpPr/>
            <p:nvPr/>
          </p:nvSpPr>
          <p:spPr>
            <a:xfrm>
              <a:off x="405650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2F9D1C66-9148-D648-BED4-B4B8147F8CB7}"/>
                </a:ext>
              </a:extLst>
            </p:cNvPr>
            <p:cNvSpPr/>
            <p:nvPr/>
          </p:nvSpPr>
          <p:spPr>
            <a:xfrm>
              <a:off x="4309059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63A38B2-38E7-684A-A482-B6451495C9A5}"/>
                </a:ext>
              </a:extLst>
            </p:cNvPr>
            <p:cNvSpPr/>
            <p:nvPr/>
          </p:nvSpPr>
          <p:spPr>
            <a:xfrm>
              <a:off x="4561614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F8D4ECE-5DBC-6841-8E80-6B1460559F06}"/>
                </a:ext>
              </a:extLst>
            </p:cNvPr>
            <p:cNvSpPr/>
            <p:nvPr/>
          </p:nvSpPr>
          <p:spPr>
            <a:xfrm>
              <a:off x="4805102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3EA6324-BB8A-E44B-BC41-A4351FB7196C}"/>
                </a:ext>
              </a:extLst>
            </p:cNvPr>
            <p:cNvSpPr/>
            <p:nvPr/>
          </p:nvSpPr>
          <p:spPr>
            <a:xfrm>
              <a:off x="5072928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FDE581B-B1F7-9C49-B2A6-C143AC1B05D6}"/>
                </a:ext>
              </a:extLst>
            </p:cNvPr>
            <p:cNvSpPr/>
            <p:nvPr/>
          </p:nvSpPr>
          <p:spPr>
            <a:xfrm>
              <a:off x="533613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74299F-58DD-C84E-859B-0F10174E036F}"/>
                </a:ext>
              </a:extLst>
            </p:cNvPr>
            <p:cNvSpPr/>
            <p:nvPr/>
          </p:nvSpPr>
          <p:spPr>
            <a:xfrm>
              <a:off x="5606960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6F931D2-20B3-7A40-A810-E11D875410B0}"/>
                </a:ext>
              </a:extLst>
            </p:cNvPr>
            <p:cNvSpPr/>
            <p:nvPr/>
          </p:nvSpPr>
          <p:spPr>
            <a:xfrm>
              <a:off x="5859515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6803F59-B741-7C4E-B45A-A8F2F6BE3109}"/>
                </a:ext>
              </a:extLst>
            </p:cNvPr>
            <p:cNvSpPr/>
            <p:nvPr/>
          </p:nvSpPr>
          <p:spPr>
            <a:xfrm>
              <a:off x="611207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21CEA32-67D6-6542-9BEF-2F5DA5B0A644}"/>
                </a:ext>
              </a:extLst>
            </p:cNvPr>
            <p:cNvSpPr/>
            <p:nvPr/>
          </p:nvSpPr>
          <p:spPr>
            <a:xfrm>
              <a:off x="6364626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7FD4681B-A7EA-B44E-8CA7-6E71F498AF98}"/>
                </a:ext>
              </a:extLst>
            </p:cNvPr>
            <p:cNvSpPr/>
            <p:nvPr/>
          </p:nvSpPr>
          <p:spPr>
            <a:xfrm>
              <a:off x="6617181" y="4198716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0A5BAE8-42A4-4D44-8BD7-F73A8732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7791" y="2461037"/>
              <a:ext cx="219371" cy="212481"/>
            </a:xfrm>
            <a:prstGeom prst="rect">
              <a:avLst/>
            </a:prstGeom>
          </p:spPr>
        </p:pic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5D608D1-6BEC-5D4A-B8E1-F09D8F09C7F1}"/>
                </a:ext>
              </a:extLst>
            </p:cNvPr>
            <p:cNvCxnSpPr>
              <a:cxnSpLocks/>
              <a:stCxn id="7" idx="0"/>
              <a:endCxn id="24" idx="2"/>
            </p:cNvCxnSpPr>
            <p:nvPr/>
          </p:nvCxnSpPr>
          <p:spPr>
            <a:xfrm flipH="1" flipV="1">
              <a:off x="2717477" y="2673518"/>
              <a:ext cx="69975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35D8FB0-56FB-6648-A55D-19A7107F708E}"/>
                </a:ext>
              </a:extLst>
            </p:cNvPr>
            <p:cNvCxnSpPr>
              <a:cxnSpLocks/>
              <a:stCxn id="8" idx="0"/>
              <a:endCxn id="24" idx="2"/>
            </p:cNvCxnSpPr>
            <p:nvPr/>
          </p:nvCxnSpPr>
          <p:spPr>
            <a:xfrm flipH="1" flipV="1">
              <a:off x="2717477" y="2673518"/>
              <a:ext cx="356053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20A2D41-61D7-4C42-96ED-998B846A0BAF}"/>
                </a:ext>
              </a:extLst>
            </p:cNvPr>
            <p:cNvCxnSpPr>
              <a:cxnSpLocks/>
              <a:stCxn id="9" idx="0"/>
              <a:endCxn id="24" idx="2"/>
            </p:cNvCxnSpPr>
            <p:nvPr/>
          </p:nvCxnSpPr>
          <p:spPr>
            <a:xfrm flipH="1" flipV="1">
              <a:off x="2717477" y="2673518"/>
              <a:ext cx="642131" cy="1525198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9A4DDF8-2ABD-744A-A8B4-712B6DFC7F1E}"/>
                </a:ext>
              </a:extLst>
            </p:cNvPr>
            <p:cNvCxnSpPr>
              <a:cxnSpLocks/>
              <a:stCxn id="22" idx="1"/>
              <a:endCxn id="24" idx="2"/>
            </p:cNvCxnSpPr>
            <p:nvPr/>
          </p:nvCxnSpPr>
          <p:spPr>
            <a:xfrm flipH="1" flipV="1">
              <a:off x="2717477" y="2673518"/>
              <a:ext cx="393001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57DBF63-7C3F-1E43-B24E-A775A2626D94}"/>
                </a:ext>
              </a:extLst>
            </p:cNvPr>
            <p:cNvCxnSpPr>
              <a:cxnSpLocks/>
              <a:stCxn id="38" idx="1"/>
            </p:cNvCxnSpPr>
            <p:nvPr/>
          </p:nvCxnSpPr>
          <p:spPr>
            <a:xfrm flipH="1" flipV="1">
              <a:off x="2800765" y="2605723"/>
              <a:ext cx="4098598" cy="1628142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B19EC18-EC7A-C245-9137-B148CE92B853}"/>
                </a:ext>
              </a:extLst>
            </p:cNvPr>
            <p:cNvCxnSpPr>
              <a:cxnSpLocks/>
              <a:stCxn id="15" idx="1"/>
              <a:endCxn id="24" idx="2"/>
            </p:cNvCxnSpPr>
            <p:nvPr/>
          </p:nvCxnSpPr>
          <p:spPr>
            <a:xfrm flipH="1" flipV="1">
              <a:off x="2717477" y="2673518"/>
              <a:ext cx="2117930" cy="15545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/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B2B6400-CCF9-F943-B340-B2B417AD5BD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47003" y="3402219"/>
                  <a:ext cx="203040" cy="207662"/>
                </a:xfrm>
                <a:prstGeom prst="rect">
                  <a:avLst/>
                </a:prstGeom>
                <a:blipFill>
                  <a:blip r:embed="rId4"/>
                  <a:stretch>
                    <a:fillRect l="-17647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/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270021DE-D9F3-7145-A9A2-9D3CC5B639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85047" y="3386502"/>
                  <a:ext cx="247076" cy="207662"/>
                </a:xfrm>
                <a:prstGeom prst="rect">
                  <a:avLst/>
                </a:prstGeom>
                <a:blipFill>
                  <a:blip r:embed="rId5"/>
                  <a:stretch>
                    <a:fillRect l="-21053" r="-526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/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21CAAA5B-AFA3-7E45-A274-59B975B450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3984" y="4422758"/>
                  <a:ext cx="254265" cy="207662"/>
                </a:xfrm>
                <a:prstGeom prst="rect">
                  <a:avLst/>
                </a:prstGeom>
                <a:blipFill>
                  <a:blip r:embed="rId6"/>
                  <a:stretch>
                    <a:fillRect l="-9524" b="-1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/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𝑖𝑀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57F0CA3-2D07-744E-98EB-1ACA38227D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25561" y="4399152"/>
                  <a:ext cx="294257" cy="207662"/>
                </a:xfrm>
                <a:prstGeom prst="rect">
                  <a:avLst/>
                </a:prstGeom>
                <a:blipFill>
                  <a:blip r:embed="rId7"/>
                  <a:stretch>
                    <a:fillRect l="-4167" r="-4167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/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4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4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sz="1348" dirty="0"/>
                </a:p>
              </p:txBody>
            </p:sp>
          </mc:Choice>
          <mc:Fallback xmlns="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CEA92FFB-BB44-E542-8FCA-FECCEF1B7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7597" y="2413060"/>
                  <a:ext cx="174153" cy="207662"/>
                </a:xfrm>
                <a:prstGeom prst="rect">
                  <a:avLst/>
                </a:prstGeom>
                <a:blipFill>
                  <a:blip r:embed="rId8"/>
                  <a:stretch>
                    <a:fillRect l="-14286" r="-7143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186E704-C498-E54F-9184-6035FE78DD1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717476" y="2095778"/>
              <a:ext cx="1" cy="383051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ABF4410-4142-9242-AB7B-3F4FDE0653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01081" y="1892193"/>
              <a:ext cx="219371" cy="212481"/>
            </a:xfrm>
            <a:prstGeom prst="rect">
              <a:avLst/>
            </a:prstGeom>
          </p:spPr>
        </p:pic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25B43EB-5F3C-8941-9873-3AEFDAE17DCA}"/>
                </a:ext>
              </a:extLst>
            </p:cNvPr>
            <p:cNvSpPr/>
            <p:nvPr/>
          </p:nvSpPr>
          <p:spPr>
            <a:xfrm>
              <a:off x="6869058" y="4204512"/>
              <a:ext cx="206935" cy="20043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48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/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98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1398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398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98" dirty="0"/>
                </a:p>
              </p:txBody>
            </p:sp>
          </mc:Choice>
          <mc:Fallback xmlns=""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64C8619D-042D-534D-9C93-A8592F77844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79693" y="1800970"/>
                  <a:ext cx="622087" cy="307801"/>
                </a:xfrm>
                <a:prstGeom prst="rect">
                  <a:avLst/>
                </a:prstGeom>
                <a:blipFill>
                  <a:blip r:embed="rId9"/>
                  <a:stretch>
                    <a:fillRect b="-8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4E8B2AB-0A1D-8147-84FC-798D909CF5B5}"/>
              </a:ext>
            </a:extLst>
          </p:cNvPr>
          <p:cNvSpPr txBox="1"/>
          <p:nvPr/>
        </p:nvSpPr>
        <p:spPr>
          <a:xfrm>
            <a:off x="4814168" y="1883159"/>
            <a:ext cx="1561646" cy="3997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98" dirty="0"/>
              <a:t>Linear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44232-6853-8049-AE5B-7309AF1A0412}"/>
              </a:ext>
            </a:extLst>
          </p:cNvPr>
          <p:cNvSpPr txBox="1"/>
          <p:nvPr/>
        </p:nvSpPr>
        <p:spPr>
          <a:xfrm>
            <a:off x="319045" y="843151"/>
            <a:ext cx="1542515" cy="10050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77" dirty="0"/>
              <a:t>Convert to Probability</a:t>
            </a:r>
            <a:br>
              <a:rPr lang="en-US" sz="1977" dirty="0"/>
            </a:br>
            <a:endParaRPr lang="en-US" sz="1977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1817AEA-5EAF-DB41-80EF-AC596146049E}"/>
              </a:ext>
            </a:extLst>
          </p:cNvPr>
          <p:cNvSpPr txBox="1"/>
          <p:nvPr/>
        </p:nvSpPr>
        <p:spPr>
          <a:xfrm>
            <a:off x="3515975" y="4461444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class is great!”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9969942C-0026-794E-BF8E-4403999B388A}"/>
              </a:ext>
            </a:extLst>
          </p:cNvPr>
          <p:cNvCxnSpPr>
            <a:cxnSpLocks/>
          </p:cNvCxnSpPr>
          <p:nvPr/>
        </p:nvCxnSpPr>
        <p:spPr>
          <a:xfrm flipH="1" flipV="1">
            <a:off x="2846214" y="3531865"/>
            <a:ext cx="1648888" cy="74316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C082162-7F55-554A-8AF1-0C763EFBC0A2}"/>
              </a:ext>
            </a:extLst>
          </p:cNvPr>
          <p:cNvCxnSpPr>
            <a:cxnSpLocks/>
          </p:cNvCxnSpPr>
          <p:nvPr/>
        </p:nvCxnSpPr>
        <p:spPr>
          <a:xfrm flipH="1" flipV="1">
            <a:off x="3135151" y="3534761"/>
            <a:ext cx="1426630" cy="7489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124766A-83BA-E844-B15A-6DF3A00448B8}"/>
              </a:ext>
            </a:extLst>
          </p:cNvPr>
          <p:cNvCxnSpPr>
            <a:cxnSpLocks/>
            <a:endCxn id="9" idx="4"/>
          </p:cNvCxnSpPr>
          <p:nvPr/>
        </p:nvCxnSpPr>
        <p:spPr>
          <a:xfrm flipH="1" flipV="1">
            <a:off x="3360970" y="3531864"/>
            <a:ext cx="1162811" cy="74316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2E75858-D8CE-D445-A53E-A461E38E92B2}"/>
              </a:ext>
            </a:extLst>
          </p:cNvPr>
          <p:cNvCxnSpPr>
            <a:cxnSpLocks/>
            <a:endCxn id="15" idx="4"/>
          </p:cNvCxnSpPr>
          <p:nvPr/>
        </p:nvCxnSpPr>
        <p:spPr>
          <a:xfrm flipV="1">
            <a:off x="4531613" y="3531864"/>
            <a:ext cx="376580" cy="7518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9FA51817-2367-B54E-8831-BE07F3AD9FA7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4552569" y="3502544"/>
            <a:ext cx="2092588" cy="78117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38137BB5-0D37-4F4B-8182-0D71E53C5A31}"/>
              </a:ext>
            </a:extLst>
          </p:cNvPr>
          <p:cNvCxnSpPr>
            <a:cxnSpLocks/>
            <a:endCxn id="38" idx="4"/>
          </p:cNvCxnSpPr>
          <p:nvPr/>
        </p:nvCxnSpPr>
        <p:spPr>
          <a:xfrm flipV="1">
            <a:off x="4502934" y="3537654"/>
            <a:ext cx="2466898" cy="7753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D0C30D66-4AA7-8F48-A5AA-5B4453FB24E7}"/>
              </a:ext>
            </a:extLst>
          </p:cNvPr>
          <p:cNvSpPr/>
          <p:nvPr/>
        </p:nvSpPr>
        <p:spPr>
          <a:xfrm>
            <a:off x="2449389" y="3198930"/>
            <a:ext cx="4895308" cy="1201668"/>
          </a:xfrm>
          <a:prstGeom prst="rect">
            <a:avLst/>
          </a:prstGeom>
          <a:solidFill>
            <a:schemeClr val="accent3">
              <a:alpha val="7843"/>
            </a:schemeClr>
          </a:solidFill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977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FBADC9C-975F-D04D-AD66-68CD1F32C55B}"/>
              </a:ext>
            </a:extLst>
          </p:cNvPr>
          <p:cNvSpPr txBox="1"/>
          <p:nvPr/>
        </p:nvSpPr>
        <p:spPr>
          <a:xfrm>
            <a:off x="5493915" y="3952338"/>
            <a:ext cx="1753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Word Counting</a:t>
            </a:r>
          </a:p>
        </p:txBody>
      </p:sp>
    </p:spTree>
    <p:extLst>
      <p:ext uri="{BB962C8B-B14F-4D97-AF65-F5344CB8AC3E}">
        <p14:creationId xmlns:p14="http://schemas.microsoft.com/office/powerpoint/2010/main" val="265583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63323-3803-9746-B8A5-4E93C893B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ED79C7-1CAB-1D47-BFA3-AF07E42EA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This word counting strategy can work decently well in practice</a:t>
            </a:r>
          </a:p>
          <a:p>
            <a:r>
              <a:rPr lang="en-US" dirty="0"/>
              <a:t>Can easily put in our deep models instead</a:t>
            </a:r>
          </a:p>
          <a:p>
            <a:r>
              <a:rPr lang="en-US" dirty="0"/>
              <a:t>But we’re not really processing “natural” language</a:t>
            </a:r>
          </a:p>
          <a:p>
            <a:pPr lvl="1"/>
            <a:r>
              <a:rPr lang="en-US" dirty="0"/>
              <a:t>Don’t capture word relationships (e.g. “not bad”=“good”)</a:t>
            </a:r>
          </a:p>
          <a:p>
            <a:pPr lvl="1"/>
            <a:r>
              <a:rPr lang="en-US" dirty="0"/>
              <a:t>Don’t capture word similarity (“cat” and “dog” are both pets, “lawyer” and “attorney” are synonyms)</a:t>
            </a:r>
          </a:p>
          <a:p>
            <a:r>
              <a:rPr lang="en-US" dirty="0"/>
              <a:t>Can we capture these types of relationships?</a:t>
            </a:r>
          </a:p>
        </p:txBody>
      </p:sp>
    </p:spTree>
    <p:extLst>
      <p:ext uri="{BB962C8B-B14F-4D97-AF65-F5344CB8AC3E}">
        <p14:creationId xmlns:p14="http://schemas.microsoft.com/office/powerpoint/2010/main" val="31196625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Lecture 1</a:t>
            </a:r>
          </a:p>
        </p:txBody>
      </p:sp>
    </p:spTree>
    <p:extLst>
      <p:ext uri="{BB962C8B-B14F-4D97-AF65-F5344CB8AC3E}">
        <p14:creationId xmlns:p14="http://schemas.microsoft.com/office/powerpoint/2010/main" val="35994259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904BA-2B1C-8D4A-9D8E-8B8640CF2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</a:t>
            </a:r>
            <a:r>
              <a:rPr lang="en-US" dirty="0" err="1"/>
              <a:t>EMBeddings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A6791F-1ACA-C440-B5F4-B9EC9E29B7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274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C3872F1-289E-4B40-8DF0-C70FBC47D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Similarities Based on Proximity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8B5259-9E07-4B68-88CF-C44C800DEAF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928688"/>
            <a:ext cx="5911850" cy="3624262"/>
          </a:xfrm>
          <a:prstGeom prst="rect">
            <a:avLst/>
          </a:prstGeom>
        </p:spPr>
      </p:pic>
      <p:sp>
        <p:nvSpPr>
          <p:cNvPr id="6" name="Diamond 5">
            <a:extLst>
              <a:ext uri="{FF2B5EF4-FFF2-40B4-BE49-F238E27FC236}">
                <a16:creationId xmlns:a16="http://schemas.microsoft.com/office/drawing/2014/main" id="{C0198229-14E1-4BFF-A085-473AF6A753F8}"/>
              </a:ext>
            </a:extLst>
          </p:cNvPr>
          <p:cNvSpPr/>
          <p:nvPr/>
        </p:nvSpPr>
        <p:spPr>
          <a:xfrm>
            <a:off x="1749552" y="1883664"/>
            <a:ext cx="54864" cy="67056"/>
          </a:xfrm>
          <a:prstGeom prst="diamon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2F785756-0DEE-4B54-9770-2C0EC267347B}"/>
              </a:ext>
            </a:extLst>
          </p:cNvPr>
          <p:cNvSpPr/>
          <p:nvPr/>
        </p:nvSpPr>
        <p:spPr>
          <a:xfrm>
            <a:off x="1847088" y="1850136"/>
            <a:ext cx="54864" cy="67056"/>
          </a:xfrm>
          <a:prstGeom prst="diamond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FF2D4829-597C-4ECC-A460-F02BF6D01A57}"/>
              </a:ext>
            </a:extLst>
          </p:cNvPr>
          <p:cNvSpPr/>
          <p:nvPr/>
        </p:nvSpPr>
        <p:spPr>
          <a:xfrm>
            <a:off x="2066545" y="2804160"/>
            <a:ext cx="45719" cy="60960"/>
          </a:xfrm>
          <a:prstGeom prst="triangle">
            <a:avLst/>
          </a:prstGeom>
          <a:solidFill>
            <a:srgbClr val="92D05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EDD3E1-EE13-4F68-AFA6-31DDCAD2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4455" y="2913123"/>
            <a:ext cx="67062" cy="85351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70F862AB-A1A1-458C-9D24-A9B269592CEA}"/>
              </a:ext>
            </a:extLst>
          </p:cNvPr>
          <p:cNvSpPr/>
          <p:nvPr/>
        </p:nvSpPr>
        <p:spPr>
          <a:xfrm>
            <a:off x="3291831" y="2274565"/>
            <a:ext cx="79248" cy="92202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3330894-E86A-4F04-B577-5686648EC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2484" y="2379722"/>
            <a:ext cx="103641" cy="11583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CBC29E4-A303-4257-94FA-E491847FAB6E}"/>
              </a:ext>
            </a:extLst>
          </p:cNvPr>
          <p:cNvSpPr/>
          <p:nvPr/>
        </p:nvSpPr>
        <p:spPr>
          <a:xfrm>
            <a:off x="4590288" y="2042160"/>
            <a:ext cx="79248" cy="9144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8AE12-EF90-4A51-9FE2-881D639F1A86}"/>
              </a:ext>
            </a:extLst>
          </p:cNvPr>
          <p:cNvSpPr/>
          <p:nvPr/>
        </p:nvSpPr>
        <p:spPr>
          <a:xfrm>
            <a:off x="4742688" y="2189221"/>
            <a:ext cx="79248" cy="85344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94F217-25EE-404E-80E1-79CC469FDD54}"/>
              </a:ext>
            </a:extLst>
          </p:cNvPr>
          <p:cNvSpPr txBox="1"/>
          <p:nvPr/>
        </p:nvSpPr>
        <p:spPr>
          <a:xfrm>
            <a:off x="5911850" y="1112629"/>
            <a:ext cx="323215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Points that are nearby spatially are likely to have similar attributes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May think of each location is a point in a 2D space (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lat,long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Measure similarity between places by their distance in 2D space</a:t>
            </a:r>
          </a:p>
        </p:txBody>
      </p:sp>
    </p:spTree>
    <p:extLst>
      <p:ext uri="{BB962C8B-B14F-4D97-AF65-F5344CB8AC3E}">
        <p14:creationId xmlns:p14="http://schemas.microsoft.com/office/powerpoint/2010/main" val="3287914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C1211C-B529-483B-88DF-E83EC483B6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129256"/>
            <a:ext cx="8229600" cy="857250"/>
          </a:xfrm>
        </p:spPr>
        <p:txBody>
          <a:bodyPr>
            <a:normAutofit/>
          </a:bodyPr>
          <a:lstStyle/>
          <a:p>
            <a:pPr algn="ctr"/>
            <a:r>
              <a:rPr lang="en-US" sz="2700" b="1" dirty="0">
                <a:latin typeface="+mn-lt"/>
              </a:rPr>
              <a:t>Map Each Word in Vocabulary to a Point in 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479892-51E6-4791-9C10-8A1468AB7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722" y="839622"/>
            <a:ext cx="8229600" cy="3394472"/>
          </a:xfrm>
        </p:spPr>
        <p:txBody>
          <a:bodyPr>
            <a:normAutofit/>
          </a:bodyPr>
          <a:lstStyle/>
          <a:p>
            <a:r>
              <a:rPr lang="en-US" sz="2400" dirty="0"/>
              <a:t> Each word in a vocabulary is mapped to a point in a 2D space</a:t>
            </a:r>
          </a:p>
          <a:p>
            <a:r>
              <a:rPr lang="en-US" sz="2400" dirty="0"/>
              <a:t>The closer words are in the mapping, the more related/synonymous they are</a:t>
            </a:r>
          </a:p>
          <a:p>
            <a:r>
              <a:rPr lang="en-US" sz="2400" dirty="0"/>
              <a:t> The algorithm will learn the 2D point at which to place each word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984183-CAF3-BA43-A4FF-83593DA2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940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7C9-ED62-284B-87CA-FC0E1FC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Word 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64DBC-50FB-274F-9C21-A83759BF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Here we show the learned geography of many different vocabulary words.</a:t>
            </a:r>
          </a:p>
          <a:p>
            <a:br>
              <a:rPr lang="en-US" dirty="0"/>
            </a:br>
            <a:r>
              <a:rPr lang="en-US" dirty="0"/>
              <a:t>Too many words here to see! Let’s zoom in on a smaller section.</a:t>
            </a:r>
          </a:p>
        </p:txBody>
      </p:sp>
      <p:pic>
        <p:nvPicPr>
          <p:cNvPr id="5" name="Picture 2" descr="Image result for word embeddings">
            <a:extLst>
              <a:ext uri="{FF2B5EF4-FFF2-40B4-BE49-F238E27FC236}">
                <a16:creationId xmlns:a16="http://schemas.microsoft.com/office/drawing/2014/main" id="{E91ABECA-B73E-4342-B151-EA1D5D607FD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050" y="399010"/>
            <a:ext cx="5111750" cy="4000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050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507C9-ED62-284B-87CA-FC0E1FC27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Word Geography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64DBC-50FB-274F-9C21-A83759BF9F3E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we zoom in on a small region of our word map, it’s all related words.</a:t>
            </a:r>
          </a:p>
          <a:p>
            <a:endParaRPr lang="en-US" dirty="0"/>
          </a:p>
          <a:p>
            <a:r>
              <a:rPr lang="en-US" dirty="0"/>
              <a:t>Note the similarity of all the words as a whole, but also of the individual neighbors.</a:t>
            </a:r>
          </a:p>
          <a:p>
            <a:endParaRPr lang="en-US" dirty="0"/>
          </a:p>
          <a:p>
            <a:r>
              <a:rPr lang="en-US" dirty="0"/>
              <a:t>“Lawyer” and “attorney” are nearly identical in space!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FCCF9A3-E571-D146-9272-BAAA99AFD3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616237" y="204788"/>
            <a:ext cx="5029375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925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55549-3B89-0B4B-B4E4-AA6490925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Geographical Relationships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13BD39A-2F0B-B74A-85C6-BF22001334C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The relationship between words can be maintained, we can do mathematical operations on these word vectors.</a:t>
            </a:r>
          </a:p>
          <a:p>
            <a:endParaRPr lang="en-US" dirty="0"/>
          </a:p>
          <a:p>
            <a:r>
              <a:rPr lang="en-US" dirty="0"/>
              <a:t>Add the same vector distance between man and woman will convert uncle to aunt and king to queen.</a:t>
            </a:r>
          </a:p>
          <a:p>
            <a:endParaRPr lang="en-US" dirty="0"/>
          </a:p>
          <a:p>
            <a:r>
              <a:rPr lang="en-US" dirty="0"/>
              <a:t>Plural relationships are also maintained.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8F6B62-57C9-D842-89E8-982A1C04E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1308099"/>
            <a:ext cx="4869582" cy="19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0930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58F00B-BF9A-1A44-BE4F-E66BCB27A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FDC5256D-A9C2-2E42-B707-AE951C8AC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 to Vector (Word2Vec)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2395B80-796B-484E-AB78-9B7343C1827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62" y="995274"/>
                <a:ext cx="8229600" cy="2277860"/>
              </a:xfrm>
            </p:spPr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The key to neural language models involves mapping each word to a vector </a:t>
                </a:r>
              </a:p>
              <a:p>
                <a:r>
                  <a:rPr lang="en-US" dirty="0"/>
                  <a:t>Such word vectors are also called word “embeddings”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represent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 err="1"/>
                  <a:t>th</a:t>
                </a:r>
                <a:r>
                  <a:rPr lang="en-US" dirty="0"/>
                  <a:t> word in the vocabulary</a:t>
                </a: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2395B80-796B-484E-AB78-9B7343C1827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62" y="995274"/>
                <a:ext cx="8229600" cy="2277860"/>
              </a:xfrm>
              <a:blipFill>
                <a:blip r:embed="rId3"/>
                <a:stretch>
                  <a:fillRect l="-1079" t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093916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1BAC-4DC4-47BB-89C4-FDDF7FBAA874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0791D0-BB1F-804D-83A5-8AE14E7D1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029" y="3178828"/>
            <a:ext cx="6012836" cy="1075536"/>
          </a:xfrm>
          <a:prstGeom prst="rect">
            <a:avLst/>
          </a:prstGeom>
        </p:spPr>
      </p:pic>
      <p:sp>
        <p:nvSpPr>
          <p:cNvPr id="11" name="Title 10">
            <a:extLst>
              <a:ext uri="{FF2B5EF4-FFF2-40B4-BE49-F238E27FC236}">
                <a16:creationId xmlns:a16="http://schemas.microsoft.com/office/drawing/2014/main" id="{B393AC28-382F-774D-A208-BED9AC639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Word to Vector (Word2Vec)</a:t>
            </a:r>
            <a:endParaRPr lang="en-US" dirty="0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0F2202B5-DE51-3D48-99BF-EE3B4BD45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3"/>
            <a:ext cx="8229600" cy="1600652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Can think Word2Vec as a dictionary</a:t>
            </a:r>
          </a:p>
          <a:p>
            <a:pPr lvl="1"/>
            <a:r>
              <a:rPr lang="en-US" sz="2401" dirty="0"/>
              <a:t>Look up each word in the dictionary</a:t>
            </a:r>
          </a:p>
          <a:p>
            <a:pPr lvl="1"/>
            <a:r>
              <a:rPr lang="en-US" sz="2401" dirty="0"/>
              <a:t>If the word is in the dictionary, then we can look up the “definition” or location for it </a:t>
            </a:r>
          </a:p>
        </p:txBody>
      </p:sp>
    </p:spTree>
    <p:extLst>
      <p:ext uri="{BB962C8B-B14F-4D97-AF65-F5344CB8AC3E}">
        <p14:creationId xmlns:p14="http://schemas.microsoft.com/office/powerpoint/2010/main" val="1432885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7348-3D5C-7544-AC50-2621866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3815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Do we use 2-dimensional embeddings?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B305-1976-B644-92AF-5217010A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6914" y="3341089"/>
            <a:ext cx="5650173" cy="1400419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3C40-4369-D448-8F5C-17589BF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315" y="634604"/>
            <a:ext cx="4347369" cy="26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12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E7348-3D5C-7544-AC50-2621866B8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-138150"/>
            <a:ext cx="8229600" cy="857250"/>
          </a:xfrm>
        </p:spPr>
        <p:txBody>
          <a:bodyPr>
            <a:noAutofit/>
          </a:bodyPr>
          <a:lstStyle/>
          <a:p>
            <a:r>
              <a:rPr lang="en-US" sz="3600" dirty="0"/>
              <a:t>Do we use 2-dimensional embeddings?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CDB305-1976-B644-92AF-5217010A9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94" y="3412867"/>
            <a:ext cx="4173793" cy="1034492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7F63C40-4369-D448-8F5C-17589BF01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870" y="719100"/>
            <a:ext cx="3794739" cy="2326366"/>
          </a:xfrm>
          <a:prstGeom prst="rect">
            <a:avLst/>
          </a:prstGeom>
        </p:spPr>
      </p:pic>
      <p:sp>
        <p:nvSpPr>
          <p:cNvPr id="6" name="Content Placeholder 25">
            <a:extLst>
              <a:ext uri="{FF2B5EF4-FFF2-40B4-BE49-F238E27FC236}">
                <a16:creationId xmlns:a16="http://schemas.microsoft.com/office/drawing/2014/main" id="{A0C9BD71-D1F2-994A-B3E6-2CB2B55F1C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5187" y="629881"/>
            <a:ext cx="4842386" cy="3943348"/>
          </a:xfrm>
        </p:spPr>
        <p:txBody>
          <a:bodyPr>
            <a:normAutofit fontScale="62500" lnSpcReduction="20000"/>
          </a:bodyPr>
          <a:lstStyle/>
          <a:p>
            <a:r>
              <a:rPr lang="en-US" sz="3200" dirty="0"/>
              <a:t>2-dimensional locations are useful to illustrate similarity</a:t>
            </a:r>
          </a:p>
          <a:p>
            <a:r>
              <a:rPr lang="en-US" sz="3200" i="1" dirty="0"/>
              <a:t>Computationally,</a:t>
            </a:r>
            <a:r>
              <a:rPr lang="en-US" sz="3200" dirty="0"/>
              <a:t> it turns out to be much easier to give each word a much longer address</a:t>
            </a:r>
          </a:p>
          <a:p>
            <a:pPr lvl="1"/>
            <a:r>
              <a:rPr lang="en-US" sz="2801" dirty="0"/>
              <a:t>Also representation is easier:</a:t>
            </a:r>
          </a:p>
          <a:p>
            <a:pPr lvl="2"/>
            <a:r>
              <a:rPr lang="en-US" sz="2402" dirty="0"/>
              <a:t>1 direction for plural</a:t>
            </a:r>
          </a:p>
          <a:p>
            <a:pPr lvl="2"/>
            <a:r>
              <a:rPr lang="en-US" sz="2402" dirty="0"/>
              <a:t>1 direction for past tense</a:t>
            </a:r>
          </a:p>
          <a:p>
            <a:pPr lvl="2"/>
            <a:r>
              <a:rPr lang="en-US" sz="2402" dirty="0"/>
              <a:t>1 direction for gender</a:t>
            </a:r>
          </a:p>
          <a:p>
            <a:pPr lvl="2"/>
            <a:r>
              <a:rPr lang="en-US" sz="2402" dirty="0" err="1"/>
              <a:t>etc</a:t>
            </a:r>
            <a:r>
              <a:rPr lang="en-US" sz="2402" dirty="0"/>
              <a:t>…</a:t>
            </a:r>
          </a:p>
          <a:p>
            <a:r>
              <a:rPr lang="en-US" sz="3200" dirty="0"/>
              <a:t>The location vector will have </a:t>
            </a:r>
            <a:r>
              <a:rPr lang="en-US" sz="3200" i="1" dirty="0"/>
              <a:t>M</a:t>
            </a:r>
            <a:r>
              <a:rPr lang="en-US" sz="3200" dirty="0"/>
              <a:t> different entries</a:t>
            </a:r>
            <a:endParaRPr lang="en-US" sz="2800" dirty="0"/>
          </a:p>
          <a:p>
            <a:r>
              <a:rPr lang="en-US" sz="3200" dirty="0"/>
              <a:t>This is just like specifying a longer address</a:t>
            </a:r>
            <a:r>
              <a:rPr lang="en-US" sz="3200" dirty="0">
                <a:sym typeface="Wingdings" pitchFamily="2" charset="2"/>
              </a:rPr>
              <a:t> (e.g. state, city, zip, street, house color, car color, </a:t>
            </a:r>
            <a:r>
              <a:rPr lang="en-US" sz="3200" dirty="0" err="1">
                <a:sym typeface="Wingdings" pitchFamily="2" charset="2"/>
              </a:rPr>
              <a:t>etc</a:t>
            </a:r>
            <a:r>
              <a:rPr lang="en-US" sz="3200" dirty="0">
                <a:sym typeface="Wingdings" pitchFamily="2" charset="2"/>
              </a:rPr>
              <a:t>…)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25876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1051-C4BF-5842-BE60-56D7730F2D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happening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D9FB77-BBD5-834C-8057-EC62849C1E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We are first going over the basics of “natural language processing”</a:t>
            </a:r>
          </a:p>
          <a:p>
            <a:r>
              <a:rPr lang="en-US" dirty="0"/>
              <a:t>Want to be able to automatically make sense of written language (whether “natural” or not!)</a:t>
            </a:r>
          </a:p>
          <a:p>
            <a:r>
              <a:rPr lang="en-US" dirty="0"/>
              <a:t>Later sessions will go through specific case studies</a:t>
            </a:r>
          </a:p>
          <a:p>
            <a:r>
              <a:rPr lang="en-US" dirty="0"/>
              <a:t>First, what can we do with natural language processing?</a:t>
            </a:r>
          </a:p>
        </p:txBody>
      </p:sp>
    </p:spTree>
    <p:extLst>
      <p:ext uri="{BB962C8B-B14F-4D97-AF65-F5344CB8AC3E}">
        <p14:creationId xmlns:p14="http://schemas.microsoft.com/office/powerpoint/2010/main" val="5277543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3207B-B3F2-476D-B757-934DEBC1D478}"/>
                  </a:ext>
                </a:extLst>
              </p:cNvPr>
              <p:cNvSpPr txBox="1"/>
              <p:nvPr/>
            </p:nvSpPr>
            <p:spPr>
              <a:xfrm>
                <a:off x="4016523" y="4715789"/>
                <a:ext cx="3508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583207B-B3F2-476D-B757-934DEBC1D4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523" y="4715789"/>
                <a:ext cx="350802" cy="2769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itle 23">
            <a:extLst>
              <a:ext uri="{FF2B5EF4-FFF2-40B4-BE49-F238E27FC236}">
                <a16:creationId xmlns:a16="http://schemas.microsoft.com/office/drawing/2014/main" id="{AD4F0A74-ACC9-E84D-A8E0-31246B54B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000" b="0" dirty="0"/>
              <a:t>Word to Vector (Word2Vec)</a:t>
            </a:r>
            <a:endParaRPr lang="en-US" b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1522A65B-76C5-3741-AC71-F0F1F4820B30}"/>
                  </a:ext>
                </a:extLst>
              </p:cNvPr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The key to neural language models involves mapping each word to a vector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Such word vectors are also called word “embeddings”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800" dirty="0"/>
                  <a:t> Let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dirty="0"/>
                  <a:t> represent the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 err="1"/>
                  <a:t>th</a:t>
                </a:r>
                <a:r>
                  <a:rPr lang="en-US" sz="1800" dirty="0"/>
                  <a:t> word in the vocabulary</a:t>
                </a: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endParaRPr lang="en-US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800" dirty="0"/>
              </a:p>
            </p:txBody>
          </p:sp>
        </mc:Choice>
        <mc:Fallback xmlns="">
          <p:sp>
            <p:nvSpPr>
              <p:cNvPr id="26" name="Text Placeholder 25">
                <a:extLst>
                  <a:ext uri="{FF2B5EF4-FFF2-40B4-BE49-F238E27FC236}">
                    <a16:creationId xmlns:a16="http://schemas.microsoft.com/office/drawing/2014/main" id="{1522A65B-76C5-3741-AC71-F0F1F4820B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3"/>
                <a:stretch>
                  <a:fillRect l="-1266" t="-7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BA14493F-9F41-A849-A8D6-5CE0484D12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918970" y="204788"/>
            <a:ext cx="4423909" cy="4389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0738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C1BAC-4DC4-47BB-89C4-FDDF7FBAA874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3AD0408-0116-8D46-AC18-ACCFF15CD6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131" y="2435735"/>
            <a:ext cx="4440412" cy="2358969"/>
          </a:xfrm>
          <a:prstGeom prst="rect">
            <a:avLst/>
          </a:prstGeom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FE2A6C7D-2DAF-9644-9581-A7854851B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to Vector (Word2Vec)</a:t>
            </a:r>
          </a:p>
        </p:txBody>
      </p:sp>
      <p:sp>
        <p:nvSpPr>
          <p:cNvPr id="26" name="Content Placeholder 25">
            <a:extLst>
              <a:ext uri="{FF2B5EF4-FFF2-40B4-BE49-F238E27FC236}">
                <a16:creationId xmlns:a16="http://schemas.microsoft.com/office/drawing/2014/main" id="{197F6BD4-2176-174D-8455-80695DC239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1139925"/>
          </a:xfrm>
        </p:spPr>
        <p:txBody>
          <a:bodyPr/>
          <a:lstStyle/>
          <a:p>
            <a:r>
              <a:rPr lang="en-US" sz="3200" dirty="0"/>
              <a:t> The set of words in the vocabulary mapped to a codebook of vectors</a:t>
            </a:r>
          </a:p>
          <a:p>
            <a:pPr marL="0" indent="0"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33531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BCC62-7761-ED4C-B996-0F756117F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Looking up locations in a dictionary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A21036-33D0-C840-A95E-597B4DED7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135" y="1776705"/>
            <a:ext cx="5584723" cy="1868320"/>
          </a:xfrm>
          <a:prstGeom prst="rect">
            <a:avLst/>
          </a:prstGeom>
        </p:spPr>
      </p:pic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4CFC8686-84C5-644D-944E-C1BCB2846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3551" y="1573160"/>
            <a:ext cx="2579044" cy="25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6509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3BCF95-43DA-264A-B38E-BD98E5008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Converting a sentence to embeddings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322223-D0C8-6644-A01C-7C0BE1C480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2"/>
            <a:ext cx="8229600" cy="726006"/>
          </a:xfrm>
        </p:spPr>
        <p:txBody>
          <a:bodyPr>
            <a:normAutofit fontScale="85000" lnSpcReduction="20000"/>
          </a:bodyPr>
          <a:lstStyle/>
          <a:p>
            <a:r>
              <a:rPr lang="en-US" sz="1800" dirty="0"/>
              <a:t>We can construct a sequence of word embeddings to represent each sentence.</a:t>
            </a:r>
          </a:p>
          <a:p>
            <a:pPr lvl="1"/>
            <a:r>
              <a:rPr lang="en-US" sz="1600" dirty="0"/>
              <a:t>Each word is looked up in our dictionary individually</a:t>
            </a:r>
          </a:p>
          <a:p>
            <a:pPr lvl="1"/>
            <a:r>
              <a:rPr lang="en-US" sz="1600" dirty="0"/>
              <a:t>Specific tokens to mark “beginning of sentence” (&lt;</a:t>
            </a:r>
            <a:r>
              <a:rPr lang="en-US" sz="1600" dirty="0" err="1"/>
              <a:t>bos</a:t>
            </a:r>
            <a:r>
              <a:rPr lang="en-US" sz="1600" dirty="0"/>
              <a:t>&gt;) and “end of sentence” (&lt;</a:t>
            </a:r>
            <a:r>
              <a:rPr lang="en-US" sz="1600" dirty="0" err="1"/>
              <a:t>eos</a:t>
            </a:r>
            <a:r>
              <a:rPr lang="en-US" sz="1600" dirty="0"/>
              <a:t>&gt;)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F0366-76EE-C740-A7F4-F83C174E6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" y="1926158"/>
            <a:ext cx="7118555" cy="2821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00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7E2E69-5720-1C46-BD30-B879B34B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can we learn the dictionary?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57782E-5019-1D41-9C43-F05D520734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657600"/>
            <a:ext cx="8229600" cy="93702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We don’t start knowing this dictionary—must be learned from the data</a:t>
            </a:r>
          </a:p>
        </p:txBody>
      </p:sp>
      <p:pic>
        <p:nvPicPr>
          <p:cNvPr id="6" name="Content Placeholder 27">
            <a:extLst>
              <a:ext uri="{FF2B5EF4-FFF2-40B4-BE49-F238E27FC236}">
                <a16:creationId xmlns:a16="http://schemas.microsoft.com/office/drawing/2014/main" id="{9975C47C-BF19-7F42-B021-58DA4A72A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2478" y="935486"/>
            <a:ext cx="2579044" cy="255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98673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2995296" y="3068799"/>
            <a:ext cx="134177" cy="1580323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2210103" y="3017495"/>
                <a:ext cx="54393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017495"/>
                <a:ext cx="543931" cy="207749"/>
              </a:xfrm>
              <a:prstGeom prst="rect">
                <a:avLst/>
              </a:prstGeom>
              <a:blipFill>
                <a:blip r:embed="rId2"/>
                <a:stretch>
                  <a:fillRect l="-2273" r="-9091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2210103" y="3282880"/>
                <a:ext cx="5479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282880"/>
                <a:ext cx="547971" cy="207749"/>
              </a:xfrm>
              <a:prstGeom prst="rect">
                <a:avLst/>
              </a:prstGeom>
              <a:blipFill>
                <a:blip r:embed="rId3"/>
                <a:stretch>
                  <a:fillRect l="-2273" r="-11364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2229483" y="4473092"/>
                <a:ext cx="59503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483" y="4473092"/>
                <a:ext cx="595035" cy="207749"/>
              </a:xfrm>
              <a:prstGeom prst="rect">
                <a:avLst/>
              </a:prstGeom>
              <a:blipFill>
                <a:blip r:embed="rId4"/>
                <a:stretch>
                  <a:fillRect l="-4255" r="-10638" b="-2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2210103" y="3516937"/>
                <a:ext cx="5479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135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0103" y="3516937"/>
                <a:ext cx="547971" cy="207749"/>
              </a:xfrm>
              <a:prstGeom prst="rect">
                <a:avLst/>
              </a:prstGeom>
              <a:blipFill>
                <a:blip r:embed="rId5"/>
                <a:stretch>
                  <a:fillRect l="-2273" r="-11364" b="-35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E4D1-4B34-FC40-8B25-65A6038D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Unsupervised Learning of Word Vectors</a:t>
            </a: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72B07E-FA01-7840-8091-3BBC771010A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200152"/>
                <a:ext cx="8229600" cy="179103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Seek to predict the next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in a sequence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Let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represent the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-dimensional code for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</a:p>
              <a:p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i="1" dirty="0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-dimensional vector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solidFill>
                              <a:schemeClr val="bg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solidFill>
                          <a:schemeClr val="bg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bg1">
                        <a:lumMod val="50000"/>
                      </a:schemeClr>
                    </a:solidFill>
                  </a:rPr>
                  <a:t> is the input to a network</a:t>
                </a:r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F672B07E-FA01-7840-8091-3BBC771010A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200152"/>
                <a:ext cx="8229600" cy="1791035"/>
              </a:xfrm>
              <a:blipFill>
                <a:blip r:embed="rId6"/>
                <a:stretch>
                  <a:fillRect l="-1235" t="-7746" r="-15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0401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0E4D1-4B34-FC40-8B25-65A6038DA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b="1" dirty="0"/>
              <a:t>Model Construction</a:t>
            </a:r>
            <a:endParaRPr lang="en-US" sz="3200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B04C6AB-811D-8F4D-96A6-DDA3D55E211D}"/>
              </a:ext>
            </a:extLst>
          </p:cNvPr>
          <p:cNvGrpSpPr/>
          <p:nvPr/>
        </p:nvGrpSpPr>
        <p:grpSpPr>
          <a:xfrm>
            <a:off x="1838269" y="1509657"/>
            <a:ext cx="178903" cy="2107097"/>
            <a:chOff x="3578090" y="4389909"/>
            <a:chExt cx="178903" cy="2107097"/>
          </a:xfrm>
        </p:grpSpPr>
        <p:sp>
          <p:nvSpPr>
            <p:cNvPr id="20" name="Flowchart: Connector 1">
              <a:extLst>
                <a:ext uri="{FF2B5EF4-FFF2-40B4-BE49-F238E27FC236}">
                  <a16:creationId xmlns:a16="http://schemas.microsoft.com/office/drawing/2014/main" id="{502D7CA8-7807-BA4A-8B5E-36F0B95211C0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lowchart: Connector 4">
              <a:extLst>
                <a:ext uri="{FF2B5EF4-FFF2-40B4-BE49-F238E27FC236}">
                  <a16:creationId xmlns:a16="http://schemas.microsoft.com/office/drawing/2014/main" id="{1DC150B0-7F09-D842-BDA7-7E9638988717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lowchart: Connector 5">
              <a:extLst>
                <a:ext uri="{FF2B5EF4-FFF2-40B4-BE49-F238E27FC236}">
                  <a16:creationId xmlns:a16="http://schemas.microsoft.com/office/drawing/2014/main" id="{20E0E7AA-8DB6-CD4A-8DFE-06DC9606087F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lowchart: Connector 6">
              <a:extLst>
                <a:ext uri="{FF2B5EF4-FFF2-40B4-BE49-F238E27FC236}">
                  <a16:creationId xmlns:a16="http://schemas.microsoft.com/office/drawing/2014/main" id="{651315D8-F1B8-3C4A-B4FA-ED2B9E2D9713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lowchart: Connector 7">
              <a:extLst>
                <a:ext uri="{FF2B5EF4-FFF2-40B4-BE49-F238E27FC236}">
                  <a16:creationId xmlns:a16="http://schemas.microsoft.com/office/drawing/2014/main" id="{74FEE682-0BC2-0A44-AC7C-3C5B45090EF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lowchart: Connector 8">
              <a:extLst>
                <a:ext uri="{FF2B5EF4-FFF2-40B4-BE49-F238E27FC236}">
                  <a16:creationId xmlns:a16="http://schemas.microsoft.com/office/drawing/2014/main" id="{98D30C92-B5AA-3545-B51D-CF99C5BF6186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Flowchart: Connector 9">
              <a:extLst>
                <a:ext uri="{FF2B5EF4-FFF2-40B4-BE49-F238E27FC236}">
                  <a16:creationId xmlns:a16="http://schemas.microsoft.com/office/drawing/2014/main" id="{647A2D2D-4600-EF49-BB89-20D5539ADD3B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47707-DD12-694F-A234-1DC7D6BF13E9}"/>
                  </a:ext>
                </a:extLst>
              </p:cNvPr>
              <p:cNvSpPr txBox="1"/>
              <p:nvPr/>
            </p:nvSpPr>
            <p:spPr>
              <a:xfrm>
                <a:off x="791345" y="1441252"/>
                <a:ext cx="7482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3547707-DD12-694F-A234-1DC7D6BF1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1441252"/>
                <a:ext cx="748282" cy="276999"/>
              </a:xfrm>
              <a:prstGeom prst="rect">
                <a:avLst/>
              </a:prstGeom>
              <a:blipFill>
                <a:blip r:embed="rId2"/>
                <a:stretch>
                  <a:fillRect l="-1667" r="-8333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77954-AE48-574C-BDA3-5C66C85B74AC}"/>
                  </a:ext>
                </a:extLst>
              </p:cNvPr>
              <p:cNvSpPr txBox="1"/>
              <p:nvPr/>
            </p:nvSpPr>
            <p:spPr>
              <a:xfrm>
                <a:off x="791345" y="1795099"/>
                <a:ext cx="7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9F77954-AE48-574C-BDA3-5C66C85B7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1795099"/>
                <a:ext cx="753603" cy="276999"/>
              </a:xfrm>
              <a:prstGeom prst="rect">
                <a:avLst/>
              </a:prstGeom>
              <a:blipFill>
                <a:blip r:embed="rId3"/>
                <a:stretch>
                  <a:fillRect l="-1639" r="-81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688833-F0F3-DE40-BD4C-E8914172B80A}"/>
                  </a:ext>
                </a:extLst>
              </p:cNvPr>
              <p:cNvSpPr txBox="1"/>
              <p:nvPr/>
            </p:nvSpPr>
            <p:spPr>
              <a:xfrm>
                <a:off x="817185" y="3382048"/>
                <a:ext cx="81580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3688833-F0F3-DE40-BD4C-E8914172B8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185" y="3382048"/>
                <a:ext cx="815801" cy="276999"/>
              </a:xfrm>
              <a:prstGeom prst="rect">
                <a:avLst/>
              </a:prstGeom>
              <a:blipFill>
                <a:blip r:embed="rId4"/>
                <a:stretch>
                  <a:fillRect l="-1515" r="-6061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1F9B93-802D-7D4B-A5B4-405A9DFE2163}"/>
                  </a:ext>
                </a:extLst>
              </p:cNvPr>
              <p:cNvSpPr txBox="1"/>
              <p:nvPr/>
            </p:nvSpPr>
            <p:spPr>
              <a:xfrm>
                <a:off x="791345" y="2107175"/>
                <a:ext cx="7536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611F9B93-802D-7D4B-A5B4-405A9DFE2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345" y="2107175"/>
                <a:ext cx="753603" cy="276999"/>
              </a:xfrm>
              <a:prstGeom prst="rect">
                <a:avLst/>
              </a:prstGeom>
              <a:blipFill>
                <a:blip r:embed="rId5"/>
                <a:stretch>
                  <a:fillRect l="-1639" r="-8197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C9890C5-E6F3-FB4F-B3C3-FCF033E19F6C}"/>
              </a:ext>
            </a:extLst>
          </p:cNvPr>
          <p:cNvGrpSpPr/>
          <p:nvPr/>
        </p:nvGrpSpPr>
        <p:grpSpPr>
          <a:xfrm>
            <a:off x="4184881" y="1509657"/>
            <a:ext cx="178903" cy="2107097"/>
            <a:chOff x="3578090" y="4389909"/>
            <a:chExt cx="178903" cy="2107097"/>
          </a:xfrm>
        </p:grpSpPr>
        <p:sp>
          <p:nvSpPr>
            <p:cNvPr id="32" name="Flowchart: Connector 19">
              <a:extLst>
                <a:ext uri="{FF2B5EF4-FFF2-40B4-BE49-F238E27FC236}">
                  <a16:creationId xmlns:a16="http://schemas.microsoft.com/office/drawing/2014/main" id="{3BFF5FCD-670A-1E44-A9F1-44ED6C7E46D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Flowchart: Connector 20">
              <a:extLst>
                <a:ext uri="{FF2B5EF4-FFF2-40B4-BE49-F238E27FC236}">
                  <a16:creationId xmlns:a16="http://schemas.microsoft.com/office/drawing/2014/main" id="{32C19D9C-DE0B-3F40-890E-F27C3C725C7C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Flowchart: Connector 21">
              <a:extLst>
                <a:ext uri="{FF2B5EF4-FFF2-40B4-BE49-F238E27FC236}">
                  <a16:creationId xmlns:a16="http://schemas.microsoft.com/office/drawing/2014/main" id="{71D26484-71F2-0C48-B75F-E78B80C389DF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Flowchart: Connector 22">
              <a:extLst>
                <a:ext uri="{FF2B5EF4-FFF2-40B4-BE49-F238E27FC236}">
                  <a16:creationId xmlns:a16="http://schemas.microsoft.com/office/drawing/2014/main" id="{9F98E2DE-F705-5941-ACD3-E5382AE39B6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Flowchart: Connector 23">
              <a:extLst>
                <a:ext uri="{FF2B5EF4-FFF2-40B4-BE49-F238E27FC236}">
                  <a16:creationId xmlns:a16="http://schemas.microsoft.com/office/drawing/2014/main" id="{77C66694-B5F3-C446-920C-9CCF6A1B05D7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Flowchart: Connector 24">
              <a:extLst>
                <a:ext uri="{FF2B5EF4-FFF2-40B4-BE49-F238E27FC236}">
                  <a16:creationId xmlns:a16="http://schemas.microsoft.com/office/drawing/2014/main" id="{005D53B7-40ED-0F4D-B3A4-BB202E945B26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Flowchart: Connector 25">
              <a:extLst>
                <a:ext uri="{FF2B5EF4-FFF2-40B4-BE49-F238E27FC236}">
                  <a16:creationId xmlns:a16="http://schemas.microsoft.com/office/drawing/2014/main" id="{259FE416-FE73-FE4B-A05A-2CBC9D5938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041D5C1F-BB6E-DC46-A070-58B19E7EE958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2149692" y="1599109"/>
            <a:ext cx="2041814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847972-F442-7842-884A-ED79806AC66F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93253" y="1599109"/>
            <a:ext cx="1991628" cy="3412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402A18D-4C1D-D944-9AA5-20F0C4C2C58D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86628" y="1599108"/>
            <a:ext cx="2004878" cy="67586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32D72C7-2D6D-074C-8136-18BC0F7C1908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2191949" y="1599107"/>
            <a:ext cx="2024787" cy="186494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5519ACD7-EDFD-0942-9B34-3D8FD1F2747F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117837" y="1599110"/>
            <a:ext cx="2073669" cy="339496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1A51395-948A-EF4F-A4C9-C8CE7CE1C593}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61398" y="1938606"/>
            <a:ext cx="2023483" cy="174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5FA2711-8212-EC43-B874-1F53255DCBFF}"/>
              </a:ext>
            </a:extLst>
          </p:cNvPr>
          <p:cNvCxnSpPr>
            <a:cxnSpLocks/>
            <a:endCxn id="34" idx="2"/>
          </p:cNvCxnSpPr>
          <p:nvPr/>
        </p:nvCxnSpPr>
        <p:spPr>
          <a:xfrm>
            <a:off x="2154773" y="1938605"/>
            <a:ext cx="2036733" cy="336365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20EF080-A833-E64D-94A6-21ED40718064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134893" y="1923939"/>
            <a:ext cx="2056613" cy="160336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D113C4B3-1A45-AA48-89C4-98FEBBFDF667}"/>
              </a:ext>
            </a:extLst>
          </p:cNvPr>
          <p:cNvCxnSpPr>
            <a:cxnSpLocks/>
            <a:endCxn id="35" idx="2"/>
          </p:cNvCxnSpPr>
          <p:nvPr/>
        </p:nvCxnSpPr>
        <p:spPr>
          <a:xfrm flipV="1">
            <a:off x="2031971" y="3527302"/>
            <a:ext cx="2159535" cy="1957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A0CB818-D8BA-C847-9B80-688BD34465D1}"/>
              </a:ext>
            </a:extLst>
          </p:cNvPr>
          <p:cNvCxnSpPr>
            <a:cxnSpLocks/>
            <a:endCxn id="34" idx="3"/>
          </p:cNvCxnSpPr>
          <p:nvPr/>
        </p:nvCxnSpPr>
        <p:spPr>
          <a:xfrm flipV="1">
            <a:off x="2075532" y="2338222"/>
            <a:ext cx="2141204" cy="120865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7E1F28F-B93A-6F41-B87E-4518DA52B8B8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068907" y="1940353"/>
            <a:ext cx="2115974" cy="1606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E241E51-80CC-7B4E-98AA-88B868817866}"/>
              </a:ext>
            </a:extLst>
          </p:cNvPr>
          <p:cNvCxnSpPr>
            <a:cxnSpLocks/>
            <a:endCxn id="32" idx="2"/>
          </p:cNvCxnSpPr>
          <p:nvPr/>
        </p:nvCxnSpPr>
        <p:spPr>
          <a:xfrm flipV="1">
            <a:off x="2074228" y="1599110"/>
            <a:ext cx="2117278" cy="194776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55C5E27-947C-3644-9BC1-8C1291A1E828}"/>
              </a:ext>
            </a:extLst>
          </p:cNvPr>
          <p:cNvCxnSpPr>
            <a:cxnSpLocks/>
            <a:endCxn id="32" idx="3"/>
          </p:cNvCxnSpPr>
          <p:nvPr/>
        </p:nvCxnSpPr>
        <p:spPr>
          <a:xfrm flipV="1">
            <a:off x="2149692" y="1662362"/>
            <a:ext cx="2067044" cy="61923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AB298FBF-981B-F444-976B-4520F5257AEE}"/>
              </a:ext>
            </a:extLst>
          </p:cNvPr>
          <p:cNvCxnSpPr>
            <a:cxnSpLocks/>
            <a:endCxn id="33" idx="2"/>
          </p:cNvCxnSpPr>
          <p:nvPr/>
        </p:nvCxnSpPr>
        <p:spPr>
          <a:xfrm flipV="1">
            <a:off x="2193253" y="1940353"/>
            <a:ext cx="1991628" cy="34124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9CBB86B-0AE1-1B4D-8720-C4A24E208487}"/>
              </a:ext>
            </a:extLst>
          </p:cNvPr>
          <p:cNvCxnSpPr>
            <a:cxnSpLocks/>
          </p:cNvCxnSpPr>
          <p:nvPr/>
        </p:nvCxnSpPr>
        <p:spPr>
          <a:xfrm>
            <a:off x="2186628" y="2281594"/>
            <a:ext cx="1884147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18255F61-8F4D-CF49-83E8-18FBB2759A59}"/>
              </a:ext>
            </a:extLst>
          </p:cNvPr>
          <p:cNvCxnSpPr>
            <a:cxnSpLocks/>
            <a:endCxn id="35" idx="2"/>
          </p:cNvCxnSpPr>
          <p:nvPr/>
        </p:nvCxnSpPr>
        <p:spPr>
          <a:xfrm>
            <a:off x="2191949" y="2281593"/>
            <a:ext cx="1999557" cy="12457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E2EE39-6DD7-F445-96C2-67984E73CACE}"/>
                  </a:ext>
                </a:extLst>
              </p:cNvPr>
              <p:cNvSpPr txBox="1"/>
              <p:nvPr/>
            </p:nvSpPr>
            <p:spPr>
              <a:xfrm>
                <a:off x="5704060" y="2207276"/>
                <a:ext cx="2982740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-dimensional </a:t>
                </a:r>
              </a:p>
              <a:p>
                <a:pPr algn="ctr"/>
                <a:r>
                  <a:rPr lang="en-US" sz="2400" dirty="0"/>
                  <a:t>“hidden” unit vector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3BE2EE39-6DD7-F445-96C2-67984E73CA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060" y="2207276"/>
                <a:ext cx="2982740" cy="830997"/>
              </a:xfrm>
              <a:prstGeom prst="rect">
                <a:avLst/>
              </a:prstGeom>
              <a:blipFill>
                <a:blip r:embed="rId6"/>
                <a:stretch>
                  <a:fillRect l="-2542" t="-4545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CA3481-E146-5843-9FC5-B8732F5BC48E}"/>
                  </a:ext>
                </a:extLst>
              </p:cNvPr>
              <p:cNvSpPr txBox="1"/>
              <p:nvPr/>
            </p:nvSpPr>
            <p:spPr>
              <a:xfrm>
                <a:off x="4437632" y="1463923"/>
                <a:ext cx="2831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1CA3481-E146-5843-9FC5-B8732F5BC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37632" y="1463923"/>
                <a:ext cx="283154" cy="276999"/>
              </a:xfrm>
              <a:prstGeom prst="rect">
                <a:avLst/>
              </a:prstGeom>
              <a:blipFill>
                <a:blip r:embed="rId7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313137-A108-4B44-A9B7-698BA3BA787C}"/>
                  </a:ext>
                </a:extLst>
              </p:cNvPr>
              <p:cNvSpPr txBox="1"/>
              <p:nvPr/>
            </p:nvSpPr>
            <p:spPr>
              <a:xfrm>
                <a:off x="4442953" y="180743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5313137-A108-4B44-A9B7-698BA3BA78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2953" y="1807433"/>
                <a:ext cx="288477" cy="276999"/>
              </a:xfrm>
              <a:prstGeom prst="rect">
                <a:avLst/>
              </a:prstGeom>
              <a:blipFill>
                <a:blip r:embed="rId8"/>
                <a:stretch>
                  <a:fillRect l="-1666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23D446-360D-D746-B447-F4E795FA9205}"/>
                  </a:ext>
                </a:extLst>
              </p:cNvPr>
              <p:cNvSpPr txBox="1"/>
              <p:nvPr/>
            </p:nvSpPr>
            <p:spPr>
              <a:xfrm>
                <a:off x="4445614" y="2143093"/>
                <a:ext cx="2884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23D446-360D-D746-B447-F4E795FA92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5614" y="2143093"/>
                <a:ext cx="288477" cy="276999"/>
              </a:xfrm>
              <a:prstGeom prst="rect">
                <a:avLst/>
              </a:prstGeom>
              <a:blipFill>
                <a:blip r:embed="rId9"/>
                <a:stretch>
                  <a:fillRect l="-16667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A63522-5CD0-7143-9A5F-5FB551ED2C7A}"/>
                  </a:ext>
                </a:extLst>
              </p:cNvPr>
              <p:cNvSpPr txBox="1"/>
              <p:nvPr/>
            </p:nvSpPr>
            <p:spPr>
              <a:xfrm>
                <a:off x="4454886" y="3388801"/>
                <a:ext cx="3034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2A63522-5CD0-7143-9A5F-5FB551ED2C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4886" y="3388801"/>
                <a:ext cx="303416" cy="276999"/>
              </a:xfrm>
              <a:prstGeom prst="rect">
                <a:avLst/>
              </a:prstGeom>
              <a:blipFill>
                <a:blip r:embed="rId10"/>
                <a:stretch>
                  <a:fillRect l="-16000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Right Brace 59">
            <a:extLst>
              <a:ext uri="{FF2B5EF4-FFF2-40B4-BE49-F238E27FC236}">
                <a16:creationId xmlns:a16="http://schemas.microsoft.com/office/drawing/2014/main" id="{8BD64B53-A079-3A43-91EE-172D5B88F1C4}"/>
              </a:ext>
            </a:extLst>
          </p:cNvPr>
          <p:cNvSpPr/>
          <p:nvPr/>
        </p:nvSpPr>
        <p:spPr>
          <a:xfrm>
            <a:off x="4985175" y="1579751"/>
            <a:ext cx="384410" cy="2086049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1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/>
              <p:nvPr/>
            </p:nvSpPr>
            <p:spPr>
              <a:xfrm>
                <a:off x="60884" y="946197"/>
                <a:ext cx="4774897" cy="87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𝑚𝑗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84" y="946197"/>
                <a:ext cx="4774897" cy="873060"/>
              </a:xfrm>
              <a:prstGeom prst="rect">
                <a:avLst/>
              </a:prstGeom>
              <a:blipFill>
                <a:blip r:embed="rId2"/>
                <a:stretch>
                  <a:fillRect l="-7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6354767" y="140095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018580" y="137628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8580" y="1376285"/>
                <a:ext cx="207814" cy="207749"/>
              </a:xfrm>
              <a:prstGeom prst="rect">
                <a:avLst/>
              </a:prstGeom>
              <a:blipFill>
                <a:blip r:embed="rId3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011502" y="166417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02" y="1664174"/>
                <a:ext cx="211853" cy="207749"/>
              </a:xfrm>
              <a:prstGeom prst="rect">
                <a:avLst/>
              </a:prstGeom>
              <a:blipFill>
                <a:blip r:embed="rId4"/>
                <a:stretch>
                  <a:fillRect l="-16667" r="-555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033207" y="301613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07" y="3016132"/>
                <a:ext cx="258917" cy="207749"/>
              </a:xfrm>
              <a:prstGeom prst="rect">
                <a:avLst/>
              </a:prstGeom>
              <a:blipFill>
                <a:blip r:embed="rId5"/>
                <a:stretch>
                  <a:fillRect l="-1428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011502" y="196029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502" y="1960294"/>
                <a:ext cx="211853" cy="207749"/>
              </a:xfrm>
              <a:prstGeom prst="rect">
                <a:avLst/>
              </a:prstGeom>
              <a:blipFill>
                <a:blip r:embed="rId6"/>
                <a:stretch>
                  <a:fillRect l="-16667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8325858" y="140095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616354" y="147715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52944" y="147715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47379" y="147715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51849" y="147715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89597" y="147715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26187" y="176638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20621" y="176638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03923" y="175388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17471" y="311983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6554061" y="210682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548497" y="176787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2966" y="147715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6616354" y="153104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52944" y="176787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6647379" y="205858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51849" y="205858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/>
              <p:nvPr/>
            </p:nvSpPr>
            <p:spPr>
              <a:xfrm>
                <a:off x="8538162" y="1361990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162" y="1361990"/>
                <a:ext cx="211533" cy="207749"/>
              </a:xfrm>
              <a:prstGeom prst="rect">
                <a:avLst/>
              </a:prstGeom>
              <a:blipFill>
                <a:blip r:embed="rId7"/>
                <a:stretch>
                  <a:fillRect l="-17647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/>
              <p:nvPr/>
            </p:nvSpPr>
            <p:spPr>
              <a:xfrm>
                <a:off x="8542631" y="1654634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31" y="1654634"/>
                <a:ext cx="215572" cy="207749"/>
              </a:xfrm>
              <a:prstGeom prst="rect">
                <a:avLst/>
              </a:prstGeom>
              <a:blipFill>
                <a:blip r:embed="rId8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/>
              <p:nvPr/>
            </p:nvSpPr>
            <p:spPr>
              <a:xfrm>
                <a:off x="8544867" y="1940591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4867" y="1940591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/>
              <p:nvPr/>
            </p:nvSpPr>
            <p:spPr>
              <a:xfrm>
                <a:off x="8552655" y="3001838"/>
                <a:ext cx="22602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2655" y="3001838"/>
                <a:ext cx="226024" cy="207749"/>
              </a:xfrm>
              <a:prstGeom prst="rect">
                <a:avLst/>
              </a:prstGeom>
              <a:blipFill>
                <a:blip r:embed="rId10"/>
                <a:stretch>
                  <a:fillRect l="-10526" r="-5263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7257535" y="106322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535" y="1063229"/>
                <a:ext cx="466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7" name="Picture 4" descr="Image result for hyperbolic tangent">
            <a:extLst>
              <a:ext uri="{FF2B5EF4-FFF2-40B4-BE49-F238E27FC236}">
                <a16:creationId xmlns:a16="http://schemas.microsoft.com/office/drawing/2014/main" id="{FE1873E8-9B49-433E-A6E6-11FE65825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88" y="1997427"/>
            <a:ext cx="4259118" cy="27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D534C0-C359-4432-A641-305B5995247A}"/>
                  </a:ext>
                </a:extLst>
              </p:cNvPr>
              <p:cNvSpPr/>
              <p:nvPr/>
            </p:nvSpPr>
            <p:spPr>
              <a:xfrm>
                <a:off x="1841457" y="1801219"/>
                <a:ext cx="1639551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=tanh(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AD534C0-C359-4432-A641-305B599524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457" y="1801219"/>
                <a:ext cx="1639551" cy="415498"/>
              </a:xfrm>
              <a:prstGeom prst="rect">
                <a:avLst/>
              </a:prstGeom>
              <a:blipFill>
                <a:blip r:embed="rId13"/>
                <a:stretch>
                  <a:fillRect t="-8824" r="-3077" b="-264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itle 2">
            <a:extLst>
              <a:ext uri="{FF2B5EF4-FFF2-40B4-BE49-F238E27FC236}">
                <a16:creationId xmlns:a16="http://schemas.microsoft.com/office/drawing/2014/main" id="{E8CABF8A-99C2-5146-8122-EBDAEEA0C6C4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3200" b="1" dirty="0"/>
              <a:t>Model Construction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855197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/>
              <p:nvPr/>
            </p:nvSpPr>
            <p:spPr>
              <a:xfrm>
                <a:off x="5631753" y="3820012"/>
                <a:ext cx="2009589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tanh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8ECEDD0-F1DF-4810-810C-063923EE60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753" y="3820012"/>
                <a:ext cx="2009589" cy="830997"/>
              </a:xfrm>
              <a:prstGeom prst="rect">
                <a:avLst/>
              </a:prstGeom>
              <a:blipFill>
                <a:blip r:embed="rId2"/>
                <a:stretch>
                  <a:fillRect l="-1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6355562" y="852874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019375" y="828207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375" y="828207"/>
                <a:ext cx="207814" cy="207749"/>
              </a:xfrm>
              <a:prstGeom prst="rect">
                <a:avLst/>
              </a:prstGeom>
              <a:blipFill>
                <a:blip r:embed="rId3"/>
                <a:stretch>
                  <a:fillRect l="-17647" r="-5882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012297" y="1116096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97" y="1116096"/>
                <a:ext cx="211853" cy="207749"/>
              </a:xfrm>
              <a:prstGeom prst="rect">
                <a:avLst/>
              </a:prstGeom>
              <a:blipFill>
                <a:blip r:embed="rId4"/>
                <a:stretch>
                  <a:fillRect l="-11111" r="-5556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034002" y="2468054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002" y="2468054"/>
                <a:ext cx="258917" cy="207749"/>
              </a:xfrm>
              <a:prstGeom prst="rect">
                <a:avLst/>
              </a:prstGeom>
              <a:blipFill>
                <a:blip r:embed="rId5"/>
                <a:stretch>
                  <a:fillRect l="-13636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012297" y="1412216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2297" y="1412216"/>
                <a:ext cx="211853" cy="207749"/>
              </a:xfrm>
              <a:prstGeom prst="rect">
                <a:avLst/>
              </a:prstGeom>
              <a:blipFill>
                <a:blip r:embed="rId6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8326653" y="852874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6617149" y="929080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53739" y="929080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48174" y="929079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6652644" y="929078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90392" y="929081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6626982" y="1218305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6621416" y="1218305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04718" y="1205810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6518266" y="2571752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6554856" y="1558747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549292" y="1219794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6553761" y="929081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6617149" y="982966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6653739" y="1219793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6648174" y="1510505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6652644" y="1510504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/>
              <p:nvPr/>
            </p:nvSpPr>
            <p:spPr>
              <a:xfrm>
                <a:off x="8538957" y="813912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34AF7C21-2507-4C38-B28E-67968B19AC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8957" y="813912"/>
                <a:ext cx="211533" cy="207749"/>
              </a:xfrm>
              <a:prstGeom prst="rect">
                <a:avLst/>
              </a:prstGeom>
              <a:blipFill>
                <a:blip r:embed="rId7"/>
                <a:stretch>
                  <a:fillRect l="-17647" r="-5882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/>
              <p:nvPr/>
            </p:nvSpPr>
            <p:spPr>
              <a:xfrm>
                <a:off x="8543426" y="110655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26EFB7F9-C909-4978-B78E-72D014A7BF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426" y="1106556"/>
                <a:ext cx="215572" cy="207749"/>
              </a:xfrm>
              <a:prstGeom prst="rect">
                <a:avLst/>
              </a:prstGeom>
              <a:blipFill>
                <a:blip r:embed="rId8"/>
                <a:stretch>
                  <a:fillRect l="-16667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/>
              <p:nvPr/>
            </p:nvSpPr>
            <p:spPr>
              <a:xfrm>
                <a:off x="8545662" y="139251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A4347181-2DC1-43C4-BF6D-6FAFFBB72F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662" y="1392513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/>
              <p:nvPr/>
            </p:nvSpPr>
            <p:spPr>
              <a:xfrm>
                <a:off x="8553450" y="2453760"/>
                <a:ext cx="22602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36E9F6C3-CAA3-455E-ADDA-656841D1D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3450" y="2453760"/>
                <a:ext cx="226024" cy="207749"/>
              </a:xfrm>
              <a:prstGeom prst="rect">
                <a:avLst/>
              </a:prstGeom>
              <a:blipFill>
                <a:blip r:embed="rId10"/>
                <a:stretch>
                  <a:fillRect l="-16667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7258330" y="515151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330" y="515151"/>
                <a:ext cx="46621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Left Brace 15">
            <a:extLst>
              <a:ext uri="{FF2B5EF4-FFF2-40B4-BE49-F238E27FC236}">
                <a16:creationId xmlns:a16="http://schemas.microsoft.com/office/drawing/2014/main" id="{50C6D252-2B2F-4603-9A41-4F8D9AFA06BC}"/>
              </a:ext>
            </a:extLst>
          </p:cNvPr>
          <p:cNvSpPr/>
          <p:nvPr/>
        </p:nvSpPr>
        <p:spPr>
          <a:xfrm rot="5400000">
            <a:off x="6942503" y="3095222"/>
            <a:ext cx="320415" cy="897944"/>
          </a:xfrm>
          <a:prstGeom prst="leftBrac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5B2D5B08-A091-48E5-A287-0639E0CBB3F7}"/>
              </a:ext>
            </a:extLst>
          </p:cNvPr>
          <p:cNvSpPr txBox="1"/>
          <p:nvPr/>
        </p:nvSpPr>
        <p:spPr>
          <a:xfrm>
            <a:off x="7072809" y="3036093"/>
            <a:ext cx="80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Vector</a:t>
            </a:r>
          </a:p>
        </p:txBody>
      </p:sp>
      <p:pic>
        <p:nvPicPr>
          <p:cNvPr id="55" name="Picture 4" descr="Image result for hyperbolic tangent">
            <a:extLst>
              <a:ext uri="{FF2B5EF4-FFF2-40B4-BE49-F238E27FC236}">
                <a16:creationId xmlns:a16="http://schemas.microsoft.com/office/drawing/2014/main" id="{BFC2D08D-33F1-41FF-BCE9-B17265B199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681" y="1005288"/>
            <a:ext cx="4259118" cy="275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9FDDA-B487-4903-B9DA-9A0169EA09B8}"/>
                  </a:ext>
                </a:extLst>
              </p:cNvPr>
              <p:cNvSpPr/>
              <p:nvPr/>
            </p:nvSpPr>
            <p:spPr>
              <a:xfrm>
                <a:off x="1676650" y="809080"/>
                <a:ext cx="1639551" cy="415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100" dirty="0"/>
                  <a:t>=tanh(</a:t>
                </a:r>
                <a14:m>
                  <m:oMath xmlns:m="http://schemas.openxmlformats.org/officeDocument/2006/math">
                    <m:r>
                      <a:rPr lang="en-US" sz="21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100" dirty="0"/>
                  <a:t>)</a:t>
                </a: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2459FDDA-B487-4903-B9DA-9A0169EA09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650" y="809080"/>
                <a:ext cx="1639551" cy="415498"/>
              </a:xfrm>
              <a:prstGeom prst="rect">
                <a:avLst/>
              </a:prstGeom>
              <a:blipFill>
                <a:blip r:embed="rId13"/>
                <a:stretch>
                  <a:fillRect l="-775" t="-9091" r="-3101" b="-303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Title 2">
            <a:extLst>
              <a:ext uri="{FF2B5EF4-FFF2-40B4-BE49-F238E27FC236}">
                <a16:creationId xmlns:a16="http://schemas.microsoft.com/office/drawing/2014/main" id="{3FA029AA-4544-CB4F-8B1C-001440665FD6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3200" b="1" dirty="0"/>
              <a:t>Concise Description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31771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</p:spTree>
    <p:extLst>
      <p:ext uri="{BB962C8B-B14F-4D97-AF65-F5344CB8AC3E}">
        <p14:creationId xmlns:p14="http://schemas.microsoft.com/office/powerpoint/2010/main" val="98017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457-7C4E-A54C-A49A-F0AB9EB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74AF9-82C9-2F47-BACA-2DB59934FE42}"/>
              </a:ext>
            </a:extLst>
          </p:cNvPr>
          <p:cNvSpPr txBox="1"/>
          <p:nvPr/>
        </p:nvSpPr>
        <p:spPr>
          <a:xfrm>
            <a:off x="219745" y="1621408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C77C4-7F13-F343-B974-5FC1C573D935}"/>
              </a:ext>
            </a:extLst>
          </p:cNvPr>
          <p:cNvCxnSpPr>
            <a:cxnSpLocks/>
          </p:cNvCxnSpPr>
          <p:nvPr/>
        </p:nvCxnSpPr>
        <p:spPr>
          <a:xfrm>
            <a:off x="3128572" y="179401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40F67-E1F3-B149-ABFE-EE53394555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1326328"/>
            <a:ext cx="935364" cy="93536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B416D-62DD-3B44-B4EE-F321F8E5ED39}"/>
              </a:ext>
            </a:extLst>
          </p:cNvPr>
          <p:cNvSpPr/>
          <p:nvPr/>
        </p:nvSpPr>
        <p:spPr>
          <a:xfrm>
            <a:off x="3953435" y="1368837"/>
            <a:ext cx="2124636" cy="258613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BDDD0-D7CC-7845-9A59-BE51B6CE037E}"/>
              </a:ext>
            </a:extLst>
          </p:cNvPr>
          <p:cNvCxnSpPr>
            <a:cxnSpLocks/>
          </p:cNvCxnSpPr>
          <p:nvPr/>
        </p:nvCxnSpPr>
        <p:spPr>
          <a:xfrm>
            <a:off x="6078071" y="181749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31621E-36AF-8740-9A81-1D727C00C64A}"/>
              </a:ext>
            </a:extLst>
          </p:cNvPr>
          <p:cNvSpPr txBox="1"/>
          <p:nvPr/>
        </p:nvSpPr>
        <p:spPr>
          <a:xfrm>
            <a:off x="248948" y="2352190"/>
            <a:ext cx="28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 that I’ve ever owned”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A5AE6-E177-2D41-AFB7-2B54ECD8529D}"/>
              </a:ext>
            </a:extLst>
          </p:cNvPr>
          <p:cNvCxnSpPr>
            <a:cxnSpLocks/>
          </p:cNvCxnSpPr>
          <p:nvPr/>
        </p:nvCxnSpPr>
        <p:spPr>
          <a:xfrm>
            <a:off x="3128572" y="2675356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A7CE2-C665-5A4B-B952-8522C70E5853}"/>
              </a:ext>
            </a:extLst>
          </p:cNvPr>
          <p:cNvCxnSpPr>
            <a:cxnSpLocks/>
          </p:cNvCxnSpPr>
          <p:nvPr/>
        </p:nvCxnSpPr>
        <p:spPr>
          <a:xfrm>
            <a:off x="6078071" y="2698837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B2C466-9360-664B-B9F0-157484454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65" y="2307827"/>
            <a:ext cx="924083" cy="924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4E72AB-9E53-C542-96AD-785E869B506F}"/>
              </a:ext>
            </a:extLst>
          </p:cNvPr>
          <p:cNvSpPr txBox="1"/>
          <p:nvPr/>
        </p:nvSpPr>
        <p:spPr>
          <a:xfrm>
            <a:off x="219745" y="3526303"/>
            <a:ext cx="2879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“Not really that good.”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9DEB6C-2B33-7940-83CE-1AD0D627CDC9}"/>
              </a:ext>
            </a:extLst>
          </p:cNvPr>
          <p:cNvCxnSpPr>
            <a:cxnSpLocks/>
          </p:cNvCxnSpPr>
          <p:nvPr/>
        </p:nvCxnSpPr>
        <p:spPr>
          <a:xfrm>
            <a:off x="3128572" y="370155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16A64B-9B8A-8241-9A5C-13BD5E2FAC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3233868"/>
            <a:ext cx="935364" cy="935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FCA8A-E11F-434A-9C75-C3BAC0623E30}"/>
              </a:ext>
            </a:extLst>
          </p:cNvPr>
          <p:cNvCxnSpPr>
            <a:cxnSpLocks/>
          </p:cNvCxnSpPr>
          <p:nvPr/>
        </p:nvCxnSpPr>
        <p:spPr>
          <a:xfrm>
            <a:off x="6078071" y="372503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3BF7-6590-EA40-8E97-8DF57A034A13}"/>
              </a:ext>
            </a:extLst>
          </p:cNvPr>
          <p:cNvSpPr txBox="1"/>
          <p:nvPr/>
        </p:nvSpPr>
        <p:spPr>
          <a:xfrm>
            <a:off x="349624" y="4504765"/>
            <a:ext cx="242047" cy="38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63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  <p:bldP spid="2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73E22F1-6D44-D54C-B7D0-62DD4E32A0C3}"/>
              </a:ext>
            </a:extLst>
          </p:cNvPr>
          <p:cNvSpPr/>
          <p:nvPr/>
        </p:nvSpPr>
        <p:spPr>
          <a:xfrm>
            <a:off x="5874969" y="1031848"/>
            <a:ext cx="510930" cy="3254516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690BD8-20AE-754B-9FEA-6AD09D3FBBA2}"/>
                  </a:ext>
                </a:extLst>
              </p:cNvPr>
              <p:cNvSpPr txBox="1"/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Output Dimension</a:t>
                </a:r>
              </a:p>
              <a:p>
                <a:pPr algn="ctr"/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our vocabulary size</a:t>
                </a:r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68690BD8-20AE-754B-9FEA-6AD09D3FB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blipFill>
                <a:blip r:embed="rId13"/>
                <a:stretch>
                  <a:fillRect l="-2000" t="-4211" r="-25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44152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994954" y="1810342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767" y="1785675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7647" r="-5882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073564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1111" r="-5556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394" y="3425522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689" y="2369684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1111" r="-555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2966046" y="1810342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256542" y="1886548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93131" y="1886548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87566" y="1886547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292036" y="1886546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229784" y="1886549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266374" y="217577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260809" y="2175773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44110" y="2163278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157658" y="3529220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194248" y="2516215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188684" y="2177262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193153" y="1886549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256541" y="194043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293131" y="217726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287567" y="2467973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292036" y="2467972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7723" y="1472619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355285" y="1157821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349720" y="144853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355285" y="1733602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339951" y="398567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344795" y="237121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344795" y="2557498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344795" y="274378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121884" y="1234028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116319" y="1524741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116319" y="1809809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095127" y="1940435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110754" y="2177261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116319" y="2462329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116319" y="3529219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110754" y="1234028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110754" y="152474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  <a:stCxn id="21" idx="6"/>
            <a:endCxn id="58" idx="2"/>
          </p:cNvCxnSpPr>
          <p:nvPr/>
        </p:nvCxnSpPr>
        <p:spPr>
          <a:xfrm flipV="1">
            <a:off x="3110754" y="1809809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100984" y="1287914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116319" y="1590055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116319" y="1809809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095127" y="1863695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547063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095127" y="1274689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7326" y="1131706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590" y="3613632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7306" y="1070905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351086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1653" y="1639866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1488" y="3934097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16000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Predicting Words</a:t>
            </a:r>
          </a:p>
        </p:txBody>
      </p:sp>
      <p:sp>
        <p:nvSpPr>
          <p:cNvPr id="72" name="Right Brace 71">
            <a:extLst>
              <a:ext uri="{FF2B5EF4-FFF2-40B4-BE49-F238E27FC236}">
                <a16:creationId xmlns:a16="http://schemas.microsoft.com/office/drawing/2014/main" id="{173E22F1-6D44-D54C-B7D0-62DD4E32A0C3}"/>
              </a:ext>
            </a:extLst>
          </p:cNvPr>
          <p:cNvSpPr/>
          <p:nvPr/>
        </p:nvSpPr>
        <p:spPr>
          <a:xfrm>
            <a:off x="5874969" y="1031848"/>
            <a:ext cx="510930" cy="3254516"/>
          </a:xfrm>
          <a:prstGeom prst="rightBrac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0953C7C-A2A2-EC4D-8B1D-FD44AA8F7A3A}"/>
                  </a:ext>
                </a:extLst>
              </p:cNvPr>
              <p:cNvSpPr txBox="1"/>
              <p:nvPr/>
            </p:nvSpPr>
            <p:spPr>
              <a:xfrm>
                <a:off x="218497" y="4139981"/>
                <a:ext cx="4370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+⋯+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𝑑𝑣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0953C7C-A2A2-EC4D-8B1D-FD44AA8F7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497" y="4139981"/>
                <a:ext cx="4370684" cy="276999"/>
              </a:xfrm>
              <a:prstGeom prst="rect">
                <a:avLst/>
              </a:prstGeom>
              <a:blipFill>
                <a:blip r:embed="rId13"/>
                <a:stretch>
                  <a:fillRect l="-580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BB0C323E-A265-B248-B970-8B6AB7F410A8}"/>
              </a:ext>
            </a:extLst>
          </p:cNvPr>
          <p:cNvSpPr txBox="1"/>
          <p:nvPr/>
        </p:nvSpPr>
        <p:spPr>
          <a:xfrm>
            <a:off x="193999" y="4502967"/>
            <a:ext cx="1127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Concisely: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9E2C82-D899-C048-BBFD-4B967723E615}"/>
                  </a:ext>
                </a:extLst>
              </p:cNvPr>
              <p:cNvSpPr txBox="1"/>
              <p:nvPr/>
            </p:nvSpPr>
            <p:spPr>
              <a:xfrm>
                <a:off x="1022496" y="4537383"/>
                <a:ext cx="2218654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9E2C82-D899-C048-BBFD-4B967723E6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2496" y="4537383"/>
                <a:ext cx="2218654" cy="276999"/>
              </a:xfrm>
              <a:prstGeom prst="rect">
                <a:avLst/>
              </a:prstGeom>
              <a:blipFill>
                <a:blip r:embed="rId14"/>
                <a:stretch>
                  <a:fillRect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7C70C2-C0D2-E449-BD95-B3386EB06602}"/>
                  </a:ext>
                </a:extLst>
              </p:cNvPr>
              <p:cNvSpPr txBox="1"/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Output Dimension</a:t>
                </a:r>
              </a:p>
              <a:p>
                <a:pPr algn="ctr"/>
                <a:r>
                  <a:rPr lang="en-US" sz="2400" dirty="0"/>
                  <a:t>is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sz="2400" dirty="0"/>
                  <a:t>, our vocabulary size</a:t>
                </a:r>
              </a:p>
            </p:txBody>
          </p:sp>
        </mc:Choice>
        <mc:Fallback xmlns=""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F67C70C2-C0D2-E449-BD95-B3386EB066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5193" y="2484064"/>
                <a:ext cx="2532350" cy="1200329"/>
              </a:xfrm>
              <a:prstGeom prst="rect">
                <a:avLst/>
              </a:prstGeom>
              <a:blipFill>
                <a:blip r:embed="rId15"/>
                <a:stretch>
                  <a:fillRect l="-2000" t="-4211" r="-2500" b="-10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47744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1548407" y="1303817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11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3519499" y="1303817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9995" y="1380023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46584" y="1380023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41019" y="1380022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45489" y="1380021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3237" y="1380024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19827" y="1669248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14262" y="1669248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797563" y="1656753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11111" y="3022695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747701" y="2009690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2137" y="1670737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46606" y="1380024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809994" y="1433909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846584" y="1670736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841020" y="1961448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45489" y="1961447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908738" y="65129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903173" y="942009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908738" y="122707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893404" y="347915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898248" y="18646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898248" y="205097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898248" y="223725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675337" y="727503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669772" y="1018216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669772" y="1303284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648580" y="1433910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664207" y="1670736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669772" y="1955804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669772" y="3022694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664207" y="727503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664207" y="1018217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</p:cNvCxnSpPr>
          <p:nvPr/>
        </p:nvCxnSpPr>
        <p:spPr>
          <a:xfrm flipV="1">
            <a:off x="3654437" y="1207146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654437" y="781389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69772" y="1083530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669772" y="130328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648580" y="1357170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1040538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768164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208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5" y="-119368"/>
            <a:ext cx="8229600" cy="857250"/>
          </a:xfrm>
        </p:spPr>
        <p:txBody>
          <a:bodyPr/>
          <a:lstStyle/>
          <a:p>
            <a:r>
              <a:rPr lang="en-US" dirty="0"/>
              <a:t>Predicting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/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blipFill>
                <a:blip r:embed="rId13"/>
                <a:stretch>
                  <a:fillRect l="-29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F04564-85BD-5948-AE24-CEAE064B6039}"/>
              </a:ext>
            </a:extLst>
          </p:cNvPr>
          <p:cNvSpPr txBox="1"/>
          <p:nvPr/>
        </p:nvSpPr>
        <p:spPr>
          <a:xfrm>
            <a:off x="1402098" y="3704571"/>
            <a:ext cx="320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to probabilities:</a:t>
            </a:r>
          </a:p>
        </p:txBody>
      </p:sp>
    </p:spTree>
    <p:extLst>
      <p:ext uri="{BB962C8B-B14F-4D97-AF65-F5344CB8AC3E}">
        <p14:creationId xmlns:p14="http://schemas.microsoft.com/office/powerpoint/2010/main" val="1168484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84019CEA-4B07-47CC-A680-0472949CAD9C}"/>
              </a:ext>
            </a:extLst>
          </p:cNvPr>
          <p:cNvGrpSpPr/>
          <p:nvPr/>
        </p:nvGrpSpPr>
        <p:grpSpPr>
          <a:xfrm>
            <a:off x="1548407" y="1303817"/>
            <a:ext cx="150274" cy="1795084"/>
            <a:chOff x="3578090" y="4389909"/>
            <a:chExt cx="178903" cy="2107097"/>
          </a:xfrm>
        </p:grpSpPr>
        <p:sp>
          <p:nvSpPr>
            <p:cNvPr id="2" name="Flowchart: Connector 1">
              <a:extLst>
                <a:ext uri="{FF2B5EF4-FFF2-40B4-BE49-F238E27FC236}">
                  <a16:creationId xmlns:a16="http://schemas.microsoft.com/office/drawing/2014/main" id="{C28E94E6-873A-41C2-BFD1-4D5AE292E8A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" name="Flowchart: Connector 4">
              <a:extLst>
                <a:ext uri="{FF2B5EF4-FFF2-40B4-BE49-F238E27FC236}">
                  <a16:creationId xmlns:a16="http://schemas.microsoft.com/office/drawing/2014/main" id="{39A4F5AF-0905-4C6E-8DBB-8EB4E3589BEF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772B2C7D-3F6A-43A0-A46A-0F9FDB18387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Flowchart: Connector 6">
              <a:extLst>
                <a:ext uri="{FF2B5EF4-FFF2-40B4-BE49-F238E27FC236}">
                  <a16:creationId xmlns:a16="http://schemas.microsoft.com/office/drawing/2014/main" id="{42963264-7E5A-4BAE-8756-196A7B52DC02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Flowchart: Connector 7">
              <a:extLst>
                <a:ext uri="{FF2B5EF4-FFF2-40B4-BE49-F238E27FC236}">
                  <a16:creationId xmlns:a16="http://schemas.microsoft.com/office/drawing/2014/main" id="{C4FD4CDE-D934-459C-8A0A-58C484B76A4F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Flowchart: Connector 8">
              <a:extLst>
                <a:ext uri="{FF2B5EF4-FFF2-40B4-BE49-F238E27FC236}">
                  <a16:creationId xmlns:a16="http://schemas.microsoft.com/office/drawing/2014/main" id="{E7CAA8AA-E51D-44BB-9A17-AAE903C5F0E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Flowchart: Connector 9">
              <a:extLst>
                <a:ext uri="{FF2B5EF4-FFF2-40B4-BE49-F238E27FC236}">
                  <a16:creationId xmlns:a16="http://schemas.microsoft.com/office/drawing/2014/main" id="{17738A17-CF00-4485-83E3-AD32C36EB492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/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CBACEAF-34B6-4498-B4D6-9063FAD2DF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2220" y="1279150"/>
                <a:ext cx="207814" cy="207749"/>
              </a:xfrm>
              <a:prstGeom prst="rect">
                <a:avLst/>
              </a:prstGeom>
              <a:blipFill>
                <a:blip r:embed="rId2"/>
                <a:stretch>
                  <a:fillRect l="-11111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/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3E5EB2F-D7AD-4761-A204-2CA345D4F9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567039"/>
                <a:ext cx="211853" cy="207749"/>
              </a:xfrm>
              <a:prstGeom prst="rect">
                <a:avLst/>
              </a:prstGeom>
              <a:blipFill>
                <a:blip r:embed="rId3"/>
                <a:stretch>
                  <a:fillRect l="-1666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/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9F60313-11B1-428F-99ED-91C8299603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6847" y="2918997"/>
                <a:ext cx="258917" cy="207749"/>
              </a:xfrm>
              <a:prstGeom prst="rect">
                <a:avLst/>
              </a:prstGeom>
              <a:blipFill>
                <a:blip r:embed="rId4"/>
                <a:stretch>
                  <a:fillRect l="-14286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/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8F15358-BE17-4705-9F46-FFF92E6F0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5142" y="1863159"/>
                <a:ext cx="211853" cy="207749"/>
              </a:xfrm>
              <a:prstGeom prst="rect">
                <a:avLst/>
              </a:prstGeom>
              <a:blipFill>
                <a:blip r:embed="rId5"/>
                <a:stretch>
                  <a:fillRect l="-16667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A804CF17-DD33-4DC6-B577-E0EAD43B5866}"/>
              </a:ext>
            </a:extLst>
          </p:cNvPr>
          <p:cNvGrpSpPr/>
          <p:nvPr/>
        </p:nvGrpSpPr>
        <p:grpSpPr>
          <a:xfrm>
            <a:off x="3519499" y="1303817"/>
            <a:ext cx="150274" cy="1795084"/>
            <a:chOff x="3578090" y="4389909"/>
            <a:chExt cx="178903" cy="2107097"/>
          </a:xfrm>
        </p:grpSpPr>
        <p:sp>
          <p:nvSpPr>
            <p:cNvPr id="20" name="Flowchart: Connector 19">
              <a:extLst>
                <a:ext uri="{FF2B5EF4-FFF2-40B4-BE49-F238E27FC236}">
                  <a16:creationId xmlns:a16="http://schemas.microsoft.com/office/drawing/2014/main" id="{2C26B0E6-535F-4700-A908-6630D5439D89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1" name="Flowchart: Connector 20">
              <a:extLst>
                <a:ext uri="{FF2B5EF4-FFF2-40B4-BE49-F238E27FC236}">
                  <a16:creationId xmlns:a16="http://schemas.microsoft.com/office/drawing/2014/main" id="{AED2EBAF-62D8-45DC-9343-404DC4045AFA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2" name="Flowchart: Connector 21">
              <a:extLst>
                <a:ext uri="{FF2B5EF4-FFF2-40B4-BE49-F238E27FC236}">
                  <a16:creationId xmlns:a16="http://schemas.microsoft.com/office/drawing/2014/main" id="{19010646-949C-460B-BD32-EE9ABEF128D5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3" name="Flowchart: Connector 22">
              <a:extLst>
                <a:ext uri="{FF2B5EF4-FFF2-40B4-BE49-F238E27FC236}">
                  <a16:creationId xmlns:a16="http://schemas.microsoft.com/office/drawing/2014/main" id="{79810EA4-C59B-4A09-B582-42A0CCCA195A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4" name="Flowchart: Connector 23">
              <a:extLst>
                <a:ext uri="{FF2B5EF4-FFF2-40B4-BE49-F238E27FC236}">
                  <a16:creationId xmlns:a16="http://schemas.microsoft.com/office/drawing/2014/main" id="{5FDBCC14-1852-4A7B-9182-5B2B3FC96C3A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5" name="Flowchart: Connector 24">
              <a:extLst>
                <a:ext uri="{FF2B5EF4-FFF2-40B4-BE49-F238E27FC236}">
                  <a16:creationId xmlns:a16="http://schemas.microsoft.com/office/drawing/2014/main" id="{05644ACD-904D-454B-A093-94126FF2450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26" name="Flowchart: Connector 25">
              <a:extLst>
                <a:ext uri="{FF2B5EF4-FFF2-40B4-BE49-F238E27FC236}">
                  <a16:creationId xmlns:a16="http://schemas.microsoft.com/office/drawing/2014/main" id="{1B1FB02D-F7A0-4B2C-A978-634996996090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7340BED9-8AC6-407A-98B4-5F153C36EB2C}"/>
              </a:ext>
            </a:extLst>
          </p:cNvPr>
          <p:cNvCxnSpPr>
            <a:cxnSpLocks/>
            <a:endCxn id="20" idx="2"/>
          </p:cNvCxnSpPr>
          <p:nvPr/>
        </p:nvCxnSpPr>
        <p:spPr>
          <a:xfrm>
            <a:off x="1809995" y="1380023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264CC0E-9CD4-486F-884E-44E00BC24181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46584" y="1380023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A086F67-6F74-49F0-BB03-651A7F3BC4E8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41019" y="1380022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D218BC8-134B-4790-ADBC-8AA0B74ABE6D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1845489" y="1380021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DABFAD7-14F9-47EA-ADE0-A0769C3C4D6B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83237" y="1380024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3E2FEF15-60A5-432D-81DF-5B24231FAB96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1819827" y="1669248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1383EB0-95DF-4D9C-A47B-ACD08EB78F15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1814262" y="1669248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D448A81-DAF1-4084-87E9-68CC1BD318F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797563" y="1656753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6740C5E-E9DD-4859-A2C2-0FE6FF64BD6F}"/>
              </a:ext>
            </a:extLst>
          </p:cNvPr>
          <p:cNvCxnSpPr>
            <a:cxnSpLocks/>
            <a:endCxn id="23" idx="2"/>
          </p:cNvCxnSpPr>
          <p:nvPr/>
        </p:nvCxnSpPr>
        <p:spPr>
          <a:xfrm flipV="1">
            <a:off x="1711111" y="3022695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8F361C3-396A-4879-80F2-2E1844929E6A}"/>
              </a:ext>
            </a:extLst>
          </p:cNvPr>
          <p:cNvCxnSpPr>
            <a:cxnSpLocks/>
            <a:endCxn id="22" idx="3"/>
          </p:cNvCxnSpPr>
          <p:nvPr/>
        </p:nvCxnSpPr>
        <p:spPr>
          <a:xfrm flipV="1">
            <a:off x="1747701" y="2009690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EA18AA-C933-4104-8041-9521E8DC94A1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742137" y="1670737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334547-795B-45C7-B4B8-BBF7BA74951E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1746606" y="1380024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014EEAC-BF89-46F5-BA33-975A6BEF16BA}"/>
              </a:ext>
            </a:extLst>
          </p:cNvPr>
          <p:cNvCxnSpPr>
            <a:cxnSpLocks/>
            <a:endCxn id="20" idx="3"/>
          </p:cNvCxnSpPr>
          <p:nvPr/>
        </p:nvCxnSpPr>
        <p:spPr>
          <a:xfrm flipV="1">
            <a:off x="1809994" y="1433909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A2E48AED-D52E-4468-8C11-9E03984814F6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1846584" y="1670736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70C73BB-A74D-4D53-B0CB-55FD70417ADE}"/>
              </a:ext>
            </a:extLst>
          </p:cNvPr>
          <p:cNvCxnSpPr>
            <a:cxnSpLocks/>
          </p:cNvCxnSpPr>
          <p:nvPr/>
        </p:nvCxnSpPr>
        <p:spPr>
          <a:xfrm>
            <a:off x="1841020" y="1961448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3266059-6BAE-4B04-B0F2-DDA87FEFEA44}"/>
              </a:ext>
            </a:extLst>
          </p:cNvPr>
          <p:cNvCxnSpPr>
            <a:cxnSpLocks/>
            <a:endCxn id="23" idx="2"/>
          </p:cNvCxnSpPr>
          <p:nvPr/>
        </p:nvCxnSpPr>
        <p:spPr>
          <a:xfrm>
            <a:off x="1845489" y="1961447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/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DF86F8F-F1F8-4B51-B0E7-3BDB53A2F8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1176" y="966094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Flowchart: Connector 54">
            <a:extLst>
              <a:ext uri="{FF2B5EF4-FFF2-40B4-BE49-F238E27FC236}">
                <a16:creationId xmlns:a16="http://schemas.microsoft.com/office/drawing/2014/main" id="{FCFA8358-F329-4C22-BD44-39DC0C740643}"/>
              </a:ext>
            </a:extLst>
          </p:cNvPr>
          <p:cNvSpPr/>
          <p:nvPr/>
        </p:nvSpPr>
        <p:spPr>
          <a:xfrm>
            <a:off x="5908738" y="65129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6D24C8E6-18BF-4A74-BF0A-BC85F4CA1432}"/>
              </a:ext>
            </a:extLst>
          </p:cNvPr>
          <p:cNvSpPr/>
          <p:nvPr/>
        </p:nvSpPr>
        <p:spPr>
          <a:xfrm>
            <a:off x="5903173" y="942009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CFF543EC-BEC5-4151-865A-B4D0882639D8}"/>
              </a:ext>
            </a:extLst>
          </p:cNvPr>
          <p:cNvSpPr/>
          <p:nvPr/>
        </p:nvSpPr>
        <p:spPr>
          <a:xfrm>
            <a:off x="5908738" y="122707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BEDE748C-55AF-4A3E-A619-F3B10CDB5494}"/>
              </a:ext>
            </a:extLst>
          </p:cNvPr>
          <p:cNvSpPr/>
          <p:nvPr/>
        </p:nvSpPr>
        <p:spPr>
          <a:xfrm>
            <a:off x="5893404" y="347915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123121A5-1437-4C06-9C60-D087BCF3A908}"/>
              </a:ext>
            </a:extLst>
          </p:cNvPr>
          <p:cNvSpPr/>
          <p:nvPr/>
        </p:nvSpPr>
        <p:spPr>
          <a:xfrm>
            <a:off x="5898248" y="18646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59F1227E-C046-4530-85D1-2BEE36A7B551}"/>
              </a:ext>
            </a:extLst>
          </p:cNvPr>
          <p:cNvSpPr/>
          <p:nvPr/>
        </p:nvSpPr>
        <p:spPr>
          <a:xfrm>
            <a:off x="5898248" y="205097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6B3558DE-FD1E-4B32-815D-4D4D605F3AAC}"/>
              </a:ext>
            </a:extLst>
          </p:cNvPr>
          <p:cNvSpPr/>
          <p:nvPr/>
        </p:nvSpPr>
        <p:spPr>
          <a:xfrm>
            <a:off x="5898248" y="2237255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ABD18740-08BE-49F2-A19E-E0F8606876DE}"/>
              </a:ext>
            </a:extLst>
          </p:cNvPr>
          <p:cNvCxnSpPr>
            <a:cxnSpLocks/>
            <a:endCxn id="55" idx="2"/>
          </p:cNvCxnSpPr>
          <p:nvPr/>
        </p:nvCxnSpPr>
        <p:spPr>
          <a:xfrm flipV="1">
            <a:off x="3675337" y="727503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DF833708-74F3-466F-A00A-0C18BE1B4658}"/>
              </a:ext>
            </a:extLst>
          </p:cNvPr>
          <p:cNvCxnSpPr>
            <a:cxnSpLocks/>
            <a:stCxn id="20" idx="6"/>
            <a:endCxn id="57" idx="2"/>
          </p:cNvCxnSpPr>
          <p:nvPr/>
        </p:nvCxnSpPr>
        <p:spPr>
          <a:xfrm flipV="1">
            <a:off x="3669772" y="1018216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EA26B25E-3C3B-444D-AD25-0F25A81826B6}"/>
              </a:ext>
            </a:extLst>
          </p:cNvPr>
          <p:cNvCxnSpPr>
            <a:cxnSpLocks/>
            <a:stCxn id="20" idx="6"/>
            <a:endCxn id="58" idx="2"/>
          </p:cNvCxnSpPr>
          <p:nvPr/>
        </p:nvCxnSpPr>
        <p:spPr>
          <a:xfrm flipV="1">
            <a:off x="3669772" y="1303284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999CF858-E9A5-4D4B-AA0E-1657D6CE242A}"/>
              </a:ext>
            </a:extLst>
          </p:cNvPr>
          <p:cNvCxnSpPr>
            <a:cxnSpLocks/>
            <a:stCxn id="20" idx="5"/>
            <a:endCxn id="59" idx="2"/>
          </p:cNvCxnSpPr>
          <p:nvPr/>
        </p:nvCxnSpPr>
        <p:spPr>
          <a:xfrm>
            <a:off x="3648580" y="1433910"/>
            <a:ext cx="2244824" cy="212145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6297C64-26DB-4713-90C3-6C88B703D729}"/>
              </a:ext>
            </a:extLst>
          </p:cNvPr>
          <p:cNvCxnSpPr>
            <a:cxnSpLocks/>
            <a:stCxn id="21" idx="6"/>
            <a:endCxn id="59" idx="2"/>
          </p:cNvCxnSpPr>
          <p:nvPr/>
        </p:nvCxnSpPr>
        <p:spPr>
          <a:xfrm>
            <a:off x="3664207" y="1670736"/>
            <a:ext cx="2229197" cy="18846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ADF0C49-8BF9-4B33-B27B-FDBD004D7A69}"/>
              </a:ext>
            </a:extLst>
          </p:cNvPr>
          <p:cNvCxnSpPr>
            <a:cxnSpLocks/>
            <a:stCxn id="22" idx="6"/>
            <a:endCxn id="59" idx="2"/>
          </p:cNvCxnSpPr>
          <p:nvPr/>
        </p:nvCxnSpPr>
        <p:spPr>
          <a:xfrm>
            <a:off x="3669772" y="1955804"/>
            <a:ext cx="2223632" cy="1599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29378589-FED8-4ADD-AA28-D33933942140}"/>
              </a:ext>
            </a:extLst>
          </p:cNvPr>
          <p:cNvCxnSpPr>
            <a:cxnSpLocks/>
            <a:stCxn id="23" idx="6"/>
            <a:endCxn id="59" idx="2"/>
          </p:cNvCxnSpPr>
          <p:nvPr/>
        </p:nvCxnSpPr>
        <p:spPr>
          <a:xfrm>
            <a:off x="3669772" y="3022694"/>
            <a:ext cx="2223632" cy="53266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03A0D64-B970-4A9B-B2D9-6D2BE91CF660}"/>
              </a:ext>
            </a:extLst>
          </p:cNvPr>
          <p:cNvCxnSpPr>
            <a:cxnSpLocks/>
            <a:stCxn id="21" idx="6"/>
            <a:endCxn id="55" idx="2"/>
          </p:cNvCxnSpPr>
          <p:nvPr/>
        </p:nvCxnSpPr>
        <p:spPr>
          <a:xfrm flipV="1">
            <a:off x="3664207" y="727503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AB049E0-A97F-4BDF-8E75-4FD69A8E52E5}"/>
              </a:ext>
            </a:extLst>
          </p:cNvPr>
          <p:cNvCxnSpPr>
            <a:cxnSpLocks/>
            <a:stCxn id="21" idx="6"/>
            <a:endCxn id="57" idx="2"/>
          </p:cNvCxnSpPr>
          <p:nvPr/>
        </p:nvCxnSpPr>
        <p:spPr>
          <a:xfrm flipV="1">
            <a:off x="3664207" y="1018217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779158D9-58E2-4432-9D21-03529C241CF3}"/>
              </a:ext>
            </a:extLst>
          </p:cNvPr>
          <p:cNvCxnSpPr>
            <a:cxnSpLocks/>
          </p:cNvCxnSpPr>
          <p:nvPr/>
        </p:nvCxnSpPr>
        <p:spPr>
          <a:xfrm flipV="1">
            <a:off x="3654437" y="1207146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55E7FAA4-5D31-4B67-8F10-9E3FB60CB664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3654437" y="781389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B29DA4D9-73D0-4557-9D3C-44CE90D24F20}"/>
              </a:ext>
            </a:extLst>
          </p:cNvPr>
          <p:cNvCxnSpPr>
            <a:cxnSpLocks/>
            <a:stCxn id="22" idx="6"/>
          </p:cNvCxnSpPr>
          <p:nvPr/>
        </p:nvCxnSpPr>
        <p:spPr>
          <a:xfrm flipV="1">
            <a:off x="3669772" y="1083530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BB509CD-907A-4363-A9DA-2085CEB960C1}"/>
              </a:ext>
            </a:extLst>
          </p:cNvPr>
          <p:cNvCxnSpPr>
            <a:cxnSpLocks/>
            <a:stCxn id="22" idx="6"/>
            <a:endCxn id="58" idx="2"/>
          </p:cNvCxnSpPr>
          <p:nvPr/>
        </p:nvCxnSpPr>
        <p:spPr>
          <a:xfrm flipV="1">
            <a:off x="3669772" y="130328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B8516306-5CA4-4471-A9DA-7C7FCE5BF731}"/>
              </a:ext>
            </a:extLst>
          </p:cNvPr>
          <p:cNvCxnSpPr>
            <a:cxnSpLocks/>
            <a:stCxn id="23" idx="7"/>
            <a:endCxn id="58" idx="3"/>
          </p:cNvCxnSpPr>
          <p:nvPr/>
        </p:nvCxnSpPr>
        <p:spPr>
          <a:xfrm flipV="1">
            <a:off x="3648580" y="1357170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C505CD3-6951-4F09-81D1-3F21CB5B7AE0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1040538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4FAAB54A-6BF2-46B0-BD75-24EA17A7AC3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3648580" y="768164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/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2" name="Rectangle 101">
                <a:extLst>
                  <a:ext uri="{FF2B5EF4-FFF2-40B4-BE49-F238E27FC236}">
                    <a16:creationId xmlns:a16="http://schemas.microsoft.com/office/drawing/2014/main" id="{1650BF2B-B781-4FD2-A560-FA32283B75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0779" y="625181"/>
                <a:ext cx="40075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/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5451EDC-B373-4B68-900D-C3DF973EF6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7043" y="3107107"/>
                <a:ext cx="369781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/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1438C866-0C8F-4A7D-834C-7EBD588980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0759" y="564380"/>
                <a:ext cx="277768" cy="276999"/>
              </a:xfrm>
              <a:prstGeom prst="rect">
                <a:avLst/>
              </a:prstGeom>
              <a:blipFill>
                <a:blip r:embed="rId9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/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14C2687-E08A-41F7-99E8-7C669EC5E4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844561"/>
                <a:ext cx="283091" cy="276999"/>
              </a:xfrm>
              <a:prstGeom prst="rect">
                <a:avLst/>
              </a:prstGeom>
              <a:blipFill>
                <a:blip r:embed="rId10"/>
                <a:stretch>
                  <a:fillRect l="-17391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/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06256E4C-891E-47F8-A9BA-5A21796318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5106" y="1133341"/>
                <a:ext cx="283091" cy="276999"/>
              </a:xfrm>
              <a:prstGeom prst="rect">
                <a:avLst/>
              </a:prstGeom>
              <a:blipFill>
                <a:blip r:embed="rId11"/>
                <a:stretch>
                  <a:fillRect l="-17391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/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8C5663B3-B62A-4A02-992B-12A64FFD1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4941" y="3427572"/>
                <a:ext cx="300980" cy="276999"/>
              </a:xfrm>
              <a:prstGeom prst="rect">
                <a:avLst/>
              </a:prstGeom>
              <a:blipFill>
                <a:blip r:embed="rId12"/>
                <a:stretch>
                  <a:fillRect l="-20833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7D14F4CE-82EE-6E4D-BD33-4E4BDAC2A6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5" y="-119368"/>
            <a:ext cx="8229600" cy="857250"/>
          </a:xfrm>
        </p:spPr>
        <p:txBody>
          <a:bodyPr/>
          <a:lstStyle/>
          <a:p>
            <a:r>
              <a:rPr lang="en-US" dirty="0"/>
              <a:t>Predicting Words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/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𝑡h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+…+</m:t>
                          </m:r>
                          <m:r>
                            <m:rPr>
                              <m:sty m:val="p"/>
                            </m:rPr>
                            <a:rPr lang="en-US" sz="2400" i="1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E5C8E4BC-5F9B-1E43-9E18-84AFDDDBF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14" y="3932703"/>
                <a:ext cx="8478603" cy="779893"/>
              </a:xfrm>
              <a:prstGeom prst="rect">
                <a:avLst/>
              </a:prstGeom>
              <a:blipFill>
                <a:blip r:embed="rId13"/>
                <a:stretch>
                  <a:fillRect l="-299" b="-112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B7F04564-85BD-5948-AE24-CEAE064B6039}"/>
              </a:ext>
            </a:extLst>
          </p:cNvPr>
          <p:cNvSpPr txBox="1"/>
          <p:nvPr/>
        </p:nvSpPr>
        <p:spPr>
          <a:xfrm>
            <a:off x="1402098" y="3704571"/>
            <a:ext cx="320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Convert to probabilities:</a:t>
            </a:r>
          </a:p>
        </p:txBody>
      </p:sp>
      <p:sp>
        <p:nvSpPr>
          <p:cNvPr id="72" name="Arrow: Right 26">
            <a:extLst>
              <a:ext uri="{FF2B5EF4-FFF2-40B4-BE49-F238E27FC236}">
                <a16:creationId xmlns:a16="http://schemas.microsoft.com/office/drawing/2014/main" id="{F86295C7-32CB-1E4E-8406-E1E14C45C7E7}"/>
              </a:ext>
            </a:extLst>
          </p:cNvPr>
          <p:cNvSpPr/>
          <p:nvPr/>
        </p:nvSpPr>
        <p:spPr>
          <a:xfrm>
            <a:off x="6140090" y="1935311"/>
            <a:ext cx="334590" cy="461102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8D97C8D-B1E4-924A-B3CB-D49E7233B63F}"/>
              </a:ext>
            </a:extLst>
          </p:cNvPr>
          <p:cNvSpPr/>
          <p:nvPr/>
        </p:nvSpPr>
        <p:spPr>
          <a:xfrm rot="5400000">
            <a:off x="5450501" y="1887691"/>
            <a:ext cx="3006386" cy="481366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>
                <a:solidFill>
                  <a:schemeClr val="tx1"/>
                </a:solidFill>
              </a:rPr>
              <a:t>Softmax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248BC7-AB63-A946-B6C8-167B2737C6EF}"/>
                  </a:ext>
                </a:extLst>
              </p:cNvPr>
              <p:cNvSpPr txBox="1"/>
              <p:nvPr/>
            </p:nvSpPr>
            <p:spPr>
              <a:xfrm>
                <a:off x="7311977" y="606779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(1)|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30248BC7-AB63-A946-B6C8-167B2737C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1977" y="606779"/>
                <a:ext cx="880610" cy="276999"/>
              </a:xfrm>
              <a:prstGeom prst="rect">
                <a:avLst/>
              </a:prstGeom>
              <a:blipFill>
                <a:blip r:embed="rId14"/>
                <a:stretch>
                  <a:fillRect l="-11594" t="-4545" r="-28986" b="-31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79BB37-0265-144F-B9DF-AADCB41EE609}"/>
                  </a:ext>
                </a:extLst>
              </p:cNvPr>
              <p:cNvSpPr txBox="1"/>
              <p:nvPr/>
            </p:nvSpPr>
            <p:spPr>
              <a:xfrm>
                <a:off x="7309500" y="883042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(2)|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D79BB37-0265-144F-B9DF-AADCB41EE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00" y="883042"/>
                <a:ext cx="880610" cy="276999"/>
              </a:xfrm>
              <a:prstGeom prst="rect">
                <a:avLst/>
              </a:prstGeom>
              <a:blipFill>
                <a:blip r:embed="rId15"/>
                <a:stretch>
                  <a:fillRect l="-11594" r="-28986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499BEE-DF16-974E-96DA-ACF4470AAF6E}"/>
                  </a:ext>
                </a:extLst>
              </p:cNvPr>
              <p:cNvSpPr txBox="1"/>
              <p:nvPr/>
            </p:nvSpPr>
            <p:spPr>
              <a:xfrm>
                <a:off x="7309500" y="1184178"/>
                <a:ext cx="880610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(3)|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CA499BEE-DF16-974E-96DA-ACF4470AAF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9500" y="1184178"/>
                <a:ext cx="880610" cy="276999"/>
              </a:xfrm>
              <a:prstGeom prst="rect">
                <a:avLst/>
              </a:prstGeom>
              <a:blipFill>
                <a:blip r:embed="rId16"/>
                <a:stretch>
                  <a:fillRect l="-11594" r="-28986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Flowchart: Connector 84">
            <a:extLst>
              <a:ext uri="{FF2B5EF4-FFF2-40B4-BE49-F238E27FC236}">
                <a16:creationId xmlns:a16="http://schemas.microsoft.com/office/drawing/2014/main" id="{E45E8D63-89D6-7F4E-ADAC-F8A05262F12D}"/>
              </a:ext>
            </a:extLst>
          </p:cNvPr>
          <p:cNvSpPr/>
          <p:nvPr/>
        </p:nvSpPr>
        <p:spPr>
          <a:xfrm>
            <a:off x="7905701" y="1893294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lowchart: Connector 85">
            <a:extLst>
              <a:ext uri="{FF2B5EF4-FFF2-40B4-BE49-F238E27FC236}">
                <a16:creationId xmlns:a16="http://schemas.microsoft.com/office/drawing/2014/main" id="{9DBA12D5-F210-9741-804A-8BAB914DE931}"/>
              </a:ext>
            </a:extLst>
          </p:cNvPr>
          <p:cNvSpPr/>
          <p:nvPr/>
        </p:nvSpPr>
        <p:spPr>
          <a:xfrm>
            <a:off x="7905701" y="2141671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lowchart: Connector 87">
            <a:extLst>
              <a:ext uri="{FF2B5EF4-FFF2-40B4-BE49-F238E27FC236}">
                <a16:creationId xmlns:a16="http://schemas.microsoft.com/office/drawing/2014/main" id="{97516484-4523-3F43-A96F-4EE71782BC09}"/>
              </a:ext>
            </a:extLst>
          </p:cNvPr>
          <p:cNvSpPr/>
          <p:nvPr/>
        </p:nvSpPr>
        <p:spPr>
          <a:xfrm>
            <a:off x="7905701" y="2390047"/>
            <a:ext cx="101429" cy="108922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760DFB6-3047-934E-8817-70A5A9554180}"/>
                  </a:ext>
                </a:extLst>
              </p:cNvPr>
              <p:cNvSpPr txBox="1"/>
              <p:nvPr/>
            </p:nvSpPr>
            <p:spPr>
              <a:xfrm>
                <a:off x="7362370" y="3427231"/>
                <a:ext cx="89937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)|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4760DFB6-3047-934E-8817-70A5A9554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2370" y="3427231"/>
                <a:ext cx="899375" cy="276999"/>
              </a:xfrm>
              <a:prstGeom prst="rect">
                <a:avLst/>
              </a:prstGeom>
              <a:blipFill>
                <a:blip r:embed="rId17"/>
                <a:stretch>
                  <a:fillRect l="-8333" r="-27778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4554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1CE7B171-7255-4A98-A3DC-9CCA6E7B3C7A}"/>
              </a:ext>
            </a:extLst>
          </p:cNvPr>
          <p:cNvSpPr txBox="1">
            <a:spLocks/>
          </p:cNvSpPr>
          <p:nvPr/>
        </p:nvSpPr>
        <p:spPr>
          <a:xfrm>
            <a:off x="-167252" y="-20616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itle 3">
            <a:extLst>
              <a:ext uri="{FF2B5EF4-FFF2-40B4-BE49-F238E27FC236}">
                <a16:creationId xmlns:a16="http://schemas.microsoft.com/office/drawing/2014/main" id="{236CD1A3-F1CF-154D-A237-EA19CAB9DF71}"/>
              </a:ext>
            </a:extLst>
          </p:cNvPr>
          <p:cNvSpPr txBox="1">
            <a:spLocks/>
          </p:cNvSpPr>
          <p:nvPr/>
        </p:nvSpPr>
        <p:spPr>
          <a:xfrm>
            <a:off x="480127" y="179747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473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Flowchart: Connector 3">
            <a:extLst>
              <a:ext uri="{FF2B5EF4-FFF2-40B4-BE49-F238E27FC236}">
                <a16:creationId xmlns:a16="http://schemas.microsoft.com/office/drawing/2014/main" id="{F7A93277-EFB4-47F0-B2A2-FCFCADD5971E}"/>
              </a:ext>
            </a:extLst>
          </p:cNvPr>
          <p:cNvSpPr/>
          <p:nvPr/>
        </p:nvSpPr>
        <p:spPr>
          <a:xfrm>
            <a:off x="1022106" y="1552595"/>
            <a:ext cx="1107328" cy="221393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F98BF8F-F3CD-4C40-8046-CEB6C9D1B3DA}"/>
              </a:ext>
            </a:extLst>
          </p:cNvPr>
          <p:cNvSpPr txBox="1"/>
          <p:nvPr/>
        </p:nvSpPr>
        <p:spPr>
          <a:xfrm>
            <a:off x="181569" y="3922598"/>
            <a:ext cx="28671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Input</a:t>
            </a:r>
            <a:r>
              <a:rPr lang="en-US" dirty="0">
                <a:solidFill>
                  <a:srgbClr val="FF0000"/>
                </a:solidFill>
              </a:rPr>
              <a:t>: Word vector for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particular word in document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D0E48B39-EBD3-A940-9C8C-C296AECD62EC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 dirty="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846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9" name="Flowchart: Connector 78">
            <a:extLst>
              <a:ext uri="{FF2B5EF4-FFF2-40B4-BE49-F238E27FC236}">
                <a16:creationId xmlns:a16="http://schemas.microsoft.com/office/drawing/2014/main" id="{9B726D11-FB36-4EBC-94D8-F5C76E455796}"/>
              </a:ext>
            </a:extLst>
          </p:cNvPr>
          <p:cNvSpPr/>
          <p:nvPr/>
        </p:nvSpPr>
        <p:spPr>
          <a:xfrm>
            <a:off x="6367284" y="630642"/>
            <a:ext cx="1107328" cy="4066885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19B1DA6-41B6-431A-B611-B7F813A0C7E0}"/>
              </a:ext>
            </a:extLst>
          </p:cNvPr>
          <p:cNvSpPr txBox="1"/>
          <p:nvPr/>
        </p:nvSpPr>
        <p:spPr>
          <a:xfrm>
            <a:off x="3036792" y="4124333"/>
            <a:ext cx="32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>
                <a:solidFill>
                  <a:srgbClr val="FF0000"/>
                </a:solidFill>
              </a:rPr>
              <a:t>Output</a:t>
            </a:r>
            <a:r>
              <a:rPr lang="en-US" dirty="0">
                <a:solidFill>
                  <a:srgbClr val="FF0000"/>
                </a:solidFill>
              </a:rPr>
              <a:t>: Probability of next word</a:t>
            </a:r>
          </a:p>
        </p:txBody>
      </p:sp>
      <p:sp>
        <p:nvSpPr>
          <p:cNvPr id="91" name="Title 3">
            <a:extLst>
              <a:ext uri="{FF2B5EF4-FFF2-40B4-BE49-F238E27FC236}">
                <a16:creationId xmlns:a16="http://schemas.microsoft.com/office/drawing/2014/main" id="{031F5784-E3C2-E54F-8226-E84B4F3800B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/>
              <a:t>Neural Text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77076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DAEAB6E-1CF9-4959-895A-E0C580D39732}"/>
              </a:ext>
            </a:extLst>
          </p:cNvPr>
          <p:cNvGrpSpPr/>
          <p:nvPr/>
        </p:nvGrpSpPr>
        <p:grpSpPr>
          <a:xfrm>
            <a:off x="1257913" y="1072444"/>
            <a:ext cx="6115804" cy="3017909"/>
            <a:chOff x="1263978" y="784255"/>
            <a:chExt cx="9487464" cy="457075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4019CEA-4B07-47CC-A680-0472949CAD9C}"/>
                </a:ext>
              </a:extLst>
            </p:cNvPr>
            <p:cNvGrpSpPr/>
            <p:nvPr/>
          </p:nvGrpSpPr>
          <p:grpSpPr>
            <a:xfrm>
              <a:off x="1721665" y="1862505"/>
              <a:ext cx="200365" cy="2393445"/>
              <a:chOff x="3578090" y="4389909"/>
              <a:chExt cx="178903" cy="2107097"/>
            </a:xfrm>
          </p:grpSpPr>
          <p:sp>
            <p:nvSpPr>
              <p:cNvPr id="2" name="Flowchart: Connector 1">
                <a:extLst>
                  <a:ext uri="{FF2B5EF4-FFF2-40B4-BE49-F238E27FC236}">
                    <a16:creationId xmlns:a16="http://schemas.microsoft.com/office/drawing/2014/main" id="{C28E94E6-873A-41C2-BFD1-4D5AE292E8A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" name="Flowchart: Connector 4">
                <a:extLst>
                  <a:ext uri="{FF2B5EF4-FFF2-40B4-BE49-F238E27FC236}">
                    <a16:creationId xmlns:a16="http://schemas.microsoft.com/office/drawing/2014/main" id="{39A4F5AF-0905-4C6E-8DBB-8EB4E3589BEF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72B2C7D-3F6A-43A0-A46A-0F9FDB18387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7" name="Flowchart: Connector 6">
                <a:extLst>
                  <a:ext uri="{FF2B5EF4-FFF2-40B4-BE49-F238E27FC236}">
                    <a16:creationId xmlns:a16="http://schemas.microsoft.com/office/drawing/2014/main" id="{42963264-7E5A-4BAE-8756-196A7B52DC02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8" name="Flowchart: Connector 7">
                <a:extLst>
                  <a:ext uri="{FF2B5EF4-FFF2-40B4-BE49-F238E27FC236}">
                    <a16:creationId xmlns:a16="http://schemas.microsoft.com/office/drawing/2014/main" id="{C4FD4CDE-D934-459C-8A0A-58C484B76A4F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9" name="Flowchart: Connector 8">
                <a:extLst>
                  <a:ext uri="{FF2B5EF4-FFF2-40B4-BE49-F238E27FC236}">
                    <a16:creationId xmlns:a16="http://schemas.microsoft.com/office/drawing/2014/main" id="{E7CAA8AA-E51D-44BB-9A17-AAE903C5F0E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10" name="Flowchart: Connector 9">
                <a:extLst>
                  <a:ext uri="{FF2B5EF4-FFF2-40B4-BE49-F238E27FC236}">
                    <a16:creationId xmlns:a16="http://schemas.microsoft.com/office/drawing/2014/main" id="{17738A17-CF00-4485-83E3-AD32C36EB492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/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9CBACEAF-34B6-4498-B4D6-9063FAD2DF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3416" y="1829615"/>
                  <a:ext cx="322382" cy="314645"/>
                </a:xfrm>
                <a:prstGeom prst="rect">
                  <a:avLst/>
                </a:prstGeom>
                <a:blipFill>
                  <a:blip r:embed="rId2"/>
                  <a:stretch>
                    <a:fillRect l="-17647" r="-5882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/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93E5EB2F-D7AD-4761-A204-2CA345D4F9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213467"/>
                  <a:ext cx="328648" cy="314645"/>
                </a:xfrm>
                <a:prstGeom prst="rect">
                  <a:avLst/>
                </a:prstGeom>
                <a:blipFill>
                  <a:blip r:embed="rId3"/>
                  <a:stretch>
                    <a:fillRect l="-11111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/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29F60313-11B1-428F-99ED-91C8299603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92918" y="4016079"/>
                  <a:ext cx="401659" cy="314645"/>
                </a:xfrm>
                <a:prstGeom prst="rect">
                  <a:avLst/>
                </a:prstGeom>
                <a:blipFill>
                  <a:blip r:embed="rId4"/>
                  <a:stretch>
                    <a:fillRect l="-14286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/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18F15358-BE17-4705-9F46-FFF92E6F0A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63978" y="2608294"/>
                  <a:ext cx="328648" cy="314645"/>
                </a:xfrm>
                <a:prstGeom prst="rect">
                  <a:avLst/>
                </a:prstGeom>
                <a:blipFill>
                  <a:blip r:embed="rId5"/>
                  <a:stretch>
                    <a:fillRect l="-11111" b="-1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804CF17-DD33-4DC6-B577-E0EAD43B5866}"/>
                </a:ext>
              </a:extLst>
            </p:cNvPr>
            <p:cNvGrpSpPr/>
            <p:nvPr/>
          </p:nvGrpSpPr>
          <p:grpSpPr>
            <a:xfrm>
              <a:off x="4349787" y="1862505"/>
              <a:ext cx="200365" cy="2393445"/>
              <a:chOff x="3578090" y="4389909"/>
              <a:chExt cx="178903" cy="2107097"/>
            </a:xfrm>
          </p:grpSpPr>
          <p:sp>
            <p:nvSpPr>
              <p:cNvPr id="20" name="Flowchart: Connector 19">
                <a:extLst>
                  <a:ext uri="{FF2B5EF4-FFF2-40B4-BE49-F238E27FC236}">
                    <a16:creationId xmlns:a16="http://schemas.microsoft.com/office/drawing/2014/main" id="{2C26B0E6-535F-4700-A908-6630D5439D89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1" name="Flowchart: Connector 20">
                <a:extLst>
                  <a:ext uri="{FF2B5EF4-FFF2-40B4-BE49-F238E27FC236}">
                    <a16:creationId xmlns:a16="http://schemas.microsoft.com/office/drawing/2014/main" id="{AED2EBAF-62D8-45DC-9343-404DC4045AFA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2" name="Flowchart: Connector 21">
                <a:extLst>
                  <a:ext uri="{FF2B5EF4-FFF2-40B4-BE49-F238E27FC236}">
                    <a16:creationId xmlns:a16="http://schemas.microsoft.com/office/drawing/2014/main" id="{19010646-949C-460B-BD32-EE9ABEF128D5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3" name="Flowchart: Connector 22">
                <a:extLst>
                  <a:ext uri="{FF2B5EF4-FFF2-40B4-BE49-F238E27FC236}">
                    <a16:creationId xmlns:a16="http://schemas.microsoft.com/office/drawing/2014/main" id="{79810EA4-C59B-4A09-B582-42A0CCCA195A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4" name="Flowchart: Connector 23">
                <a:extLst>
                  <a:ext uri="{FF2B5EF4-FFF2-40B4-BE49-F238E27FC236}">
                    <a16:creationId xmlns:a16="http://schemas.microsoft.com/office/drawing/2014/main" id="{5FDBCC14-1852-4A7B-9182-5B2B3FC96C3A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5" name="Flowchart: Connector 24">
                <a:extLst>
                  <a:ext uri="{FF2B5EF4-FFF2-40B4-BE49-F238E27FC236}">
                    <a16:creationId xmlns:a16="http://schemas.microsoft.com/office/drawing/2014/main" id="{05644ACD-904D-454B-A093-94126FF2450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26" name="Flowchart: Connector 25">
                <a:extLst>
                  <a:ext uri="{FF2B5EF4-FFF2-40B4-BE49-F238E27FC236}">
                    <a16:creationId xmlns:a16="http://schemas.microsoft.com/office/drawing/2014/main" id="{1B1FB02D-F7A0-4B2C-A978-634996996090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7340BED9-8AC6-407A-98B4-5F153C36EB2C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>
              <a:off x="2070448" y="196411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264CC0E-9CD4-486F-884E-44E00BC2418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119235" y="196411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A086F67-6F74-49F0-BB03-651A7F3BC4E8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111815" y="196411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CD218BC8-134B-4790-ADBC-8AA0B74ABE6D}"/>
                </a:ext>
              </a:extLst>
            </p:cNvPr>
            <p:cNvCxnSpPr>
              <a:cxnSpLocks/>
              <a:endCxn id="23" idx="1"/>
            </p:cNvCxnSpPr>
            <p:nvPr/>
          </p:nvCxnSpPr>
          <p:spPr>
            <a:xfrm>
              <a:off x="2117774" y="196411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BDABFAD7-14F9-47EA-ADE0-A0769C3C4D6B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2034771" y="196411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E2FEF15-60A5-432D-81DF-5B24231FAB9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>
              <a:off x="2083558" y="234974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91383EB0-95DF-4D9C-A47B-ACD08EB78F15}"/>
                </a:ext>
              </a:extLst>
            </p:cNvPr>
            <p:cNvCxnSpPr>
              <a:cxnSpLocks/>
              <a:endCxn id="22" idx="2"/>
            </p:cNvCxnSpPr>
            <p:nvPr/>
          </p:nvCxnSpPr>
          <p:spPr>
            <a:xfrm>
              <a:off x="2076138" y="234974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FD448A81-DAF1-4084-87E9-68CC1BD318F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053873" y="233308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86740C5E-E9DD-4859-A2C2-0FE6FF64BD6F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 flipV="1">
              <a:off x="1938604" y="415434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8F361C3-396A-4879-80F2-2E1844929E6A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 flipV="1">
              <a:off x="1987391" y="280366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03EA18AA-C933-4104-8041-9521E8DC94A1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1979971" y="235173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6A334547-795B-45C7-B4B8-BBF7BA74951E}"/>
                </a:ext>
              </a:extLst>
            </p:cNvPr>
            <p:cNvCxnSpPr>
              <a:cxnSpLocks/>
              <a:endCxn id="20" idx="2"/>
            </p:cNvCxnSpPr>
            <p:nvPr/>
          </p:nvCxnSpPr>
          <p:spPr>
            <a:xfrm flipV="1">
              <a:off x="1985931" y="196411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C014EEAC-BF89-46F5-BA33-975A6BEF16BA}"/>
                </a:ext>
              </a:extLst>
            </p:cNvPr>
            <p:cNvCxnSpPr>
              <a:cxnSpLocks/>
              <a:endCxn id="20" idx="3"/>
            </p:cNvCxnSpPr>
            <p:nvPr/>
          </p:nvCxnSpPr>
          <p:spPr>
            <a:xfrm flipV="1">
              <a:off x="2070448" y="203596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2E48AED-D52E-4468-8C11-9E03984814F6}"/>
                </a:ext>
              </a:extLst>
            </p:cNvPr>
            <p:cNvCxnSpPr>
              <a:cxnSpLocks/>
              <a:endCxn id="21" idx="2"/>
            </p:cNvCxnSpPr>
            <p:nvPr/>
          </p:nvCxnSpPr>
          <p:spPr>
            <a:xfrm flipV="1">
              <a:off x="2119235" y="235173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470C73BB-A74D-4D53-B0CB-55FD70417ADE}"/>
                </a:ext>
              </a:extLst>
            </p:cNvPr>
            <p:cNvCxnSpPr>
              <a:cxnSpLocks/>
            </p:cNvCxnSpPr>
            <p:nvPr/>
          </p:nvCxnSpPr>
          <p:spPr>
            <a:xfrm>
              <a:off x="2111815" y="273934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3266059-6BAE-4B04-B0F2-DDA87FEFEA44}"/>
                </a:ext>
              </a:extLst>
            </p:cNvPr>
            <p:cNvCxnSpPr>
              <a:cxnSpLocks/>
              <a:endCxn id="23" idx="2"/>
            </p:cNvCxnSpPr>
            <p:nvPr/>
          </p:nvCxnSpPr>
          <p:spPr>
            <a:xfrm>
              <a:off x="2117774" y="273934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/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DF86F8F-F1F8-4B51-B0E7-3BDB53A2F84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25357" y="1412208"/>
                  <a:ext cx="723245" cy="55937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FCFA8358-F329-4C22-BD44-39DC0C740643}"/>
                </a:ext>
              </a:extLst>
            </p:cNvPr>
            <p:cNvSpPr/>
            <p:nvPr/>
          </p:nvSpPr>
          <p:spPr>
            <a:xfrm>
              <a:off x="7535440" y="99247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6D24C8E6-18BF-4A74-BF0A-BC85F4CA1432}"/>
                </a:ext>
              </a:extLst>
            </p:cNvPr>
            <p:cNvSpPr/>
            <p:nvPr/>
          </p:nvSpPr>
          <p:spPr>
            <a:xfrm>
              <a:off x="7528020" y="138009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CFF543EC-BEC5-4151-865A-B4D0882639D8}"/>
                </a:ext>
              </a:extLst>
            </p:cNvPr>
            <p:cNvSpPr/>
            <p:nvPr/>
          </p:nvSpPr>
          <p:spPr>
            <a:xfrm>
              <a:off x="7535440" y="176018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BEDE748C-55AF-4A3E-A619-F3B10CDB5494}"/>
                </a:ext>
              </a:extLst>
            </p:cNvPr>
            <p:cNvSpPr/>
            <p:nvPr/>
          </p:nvSpPr>
          <p:spPr>
            <a:xfrm>
              <a:off x="7514994" y="4762954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123121A5-1437-4C06-9C60-D087BCF3A908}"/>
                </a:ext>
              </a:extLst>
            </p:cNvPr>
            <p:cNvSpPr/>
            <p:nvPr/>
          </p:nvSpPr>
          <p:spPr>
            <a:xfrm>
              <a:off x="7521453" y="261033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1" name="Flowchart: Connector 60">
              <a:extLst>
                <a:ext uri="{FF2B5EF4-FFF2-40B4-BE49-F238E27FC236}">
                  <a16:creationId xmlns:a16="http://schemas.microsoft.com/office/drawing/2014/main" id="{59F1227E-C046-4530-85D1-2BEE36A7B551}"/>
                </a:ext>
              </a:extLst>
            </p:cNvPr>
            <p:cNvSpPr/>
            <p:nvPr/>
          </p:nvSpPr>
          <p:spPr>
            <a:xfrm>
              <a:off x="7521453" y="285871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B3558DE-FD1E-4B32-815D-4D4D605F3AAC}"/>
                </a:ext>
              </a:extLst>
            </p:cNvPr>
            <p:cNvSpPr/>
            <p:nvPr/>
          </p:nvSpPr>
          <p:spPr>
            <a:xfrm>
              <a:off x="7521453" y="310708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ABD18740-08BE-49F2-A19E-E0F8606876DE}"/>
                </a:ext>
              </a:extLst>
            </p:cNvPr>
            <p:cNvCxnSpPr>
              <a:cxnSpLocks/>
              <a:endCxn id="55" idx="2"/>
            </p:cNvCxnSpPr>
            <p:nvPr/>
          </p:nvCxnSpPr>
          <p:spPr>
            <a:xfrm flipV="1">
              <a:off x="4557572" y="109408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DF833708-74F3-466F-A00A-0C18BE1B4658}"/>
                </a:ext>
              </a:extLst>
            </p:cNvPr>
            <p:cNvCxnSpPr>
              <a:cxnSpLocks/>
              <a:stCxn id="20" idx="6"/>
              <a:endCxn id="57" idx="2"/>
            </p:cNvCxnSpPr>
            <p:nvPr/>
          </p:nvCxnSpPr>
          <p:spPr>
            <a:xfrm flipV="1">
              <a:off x="4550152" y="148170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A26B25E-3C3B-444D-AD25-0F25A81826B6}"/>
                </a:ext>
              </a:extLst>
            </p:cNvPr>
            <p:cNvCxnSpPr>
              <a:cxnSpLocks/>
              <a:stCxn id="20" idx="6"/>
              <a:endCxn id="58" idx="2"/>
            </p:cNvCxnSpPr>
            <p:nvPr/>
          </p:nvCxnSpPr>
          <p:spPr>
            <a:xfrm flipV="1">
              <a:off x="4550152" y="186179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999CF858-E9A5-4D4B-AA0E-1657D6CE242A}"/>
                </a:ext>
              </a:extLst>
            </p:cNvPr>
            <p:cNvCxnSpPr>
              <a:cxnSpLocks/>
              <a:stCxn id="20" idx="5"/>
              <a:endCxn id="59" idx="2"/>
            </p:cNvCxnSpPr>
            <p:nvPr/>
          </p:nvCxnSpPr>
          <p:spPr>
            <a:xfrm>
              <a:off x="4521896" y="2035962"/>
              <a:ext cx="2993098" cy="28286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6297C64-26DB-4713-90C3-6C88B703D729}"/>
                </a:ext>
              </a:extLst>
            </p:cNvPr>
            <p:cNvCxnSpPr>
              <a:cxnSpLocks/>
              <a:stCxn id="21" idx="6"/>
              <a:endCxn id="59" idx="2"/>
            </p:cNvCxnSpPr>
            <p:nvPr/>
          </p:nvCxnSpPr>
          <p:spPr>
            <a:xfrm>
              <a:off x="4542732" y="2351731"/>
              <a:ext cx="2972262" cy="25128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2ADF0C49-8BF9-4B33-B27B-FDBD004D7A69}"/>
                </a:ext>
              </a:extLst>
            </p:cNvPr>
            <p:cNvCxnSpPr>
              <a:cxnSpLocks/>
              <a:stCxn id="22" idx="6"/>
              <a:endCxn id="59" idx="2"/>
            </p:cNvCxnSpPr>
            <p:nvPr/>
          </p:nvCxnSpPr>
          <p:spPr>
            <a:xfrm>
              <a:off x="4550152" y="2731821"/>
              <a:ext cx="2964842" cy="213274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29378589-FED8-4ADD-AA28-D33933942140}"/>
                </a:ext>
              </a:extLst>
            </p:cNvPr>
            <p:cNvCxnSpPr>
              <a:cxnSpLocks/>
              <a:stCxn id="23" idx="6"/>
              <a:endCxn id="59" idx="2"/>
            </p:cNvCxnSpPr>
            <p:nvPr/>
          </p:nvCxnSpPr>
          <p:spPr>
            <a:xfrm>
              <a:off x="4550152" y="4154341"/>
              <a:ext cx="2964842" cy="71022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03A0D64-B970-4A9B-B2D9-6D2BE91CF660}"/>
                </a:ext>
              </a:extLst>
            </p:cNvPr>
            <p:cNvCxnSpPr>
              <a:cxnSpLocks/>
              <a:stCxn id="21" idx="6"/>
              <a:endCxn id="55" idx="2"/>
            </p:cNvCxnSpPr>
            <p:nvPr/>
          </p:nvCxnSpPr>
          <p:spPr>
            <a:xfrm flipV="1">
              <a:off x="4542732" y="109408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6AB049E0-A97F-4BDF-8E75-4FD69A8E52E5}"/>
                </a:ext>
              </a:extLst>
            </p:cNvPr>
            <p:cNvCxnSpPr>
              <a:cxnSpLocks/>
              <a:stCxn id="21" idx="6"/>
              <a:endCxn id="57" idx="2"/>
            </p:cNvCxnSpPr>
            <p:nvPr/>
          </p:nvCxnSpPr>
          <p:spPr>
            <a:xfrm flipV="1">
              <a:off x="4542732" y="148170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779158D9-58E2-4432-9D21-03529C241CF3}"/>
                </a:ext>
              </a:extLst>
            </p:cNvPr>
            <p:cNvCxnSpPr>
              <a:cxnSpLocks/>
              <a:stCxn id="21" idx="6"/>
              <a:endCxn id="58" idx="2"/>
            </p:cNvCxnSpPr>
            <p:nvPr/>
          </p:nvCxnSpPr>
          <p:spPr>
            <a:xfrm flipV="1">
              <a:off x="4542732" y="186179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55E7FAA4-5D31-4B67-8F10-9E3FB60CB66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V="1">
              <a:off x="4529706" y="116593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B29DA4D9-73D0-4557-9D3C-44CE90D24F20}"/>
                </a:ext>
              </a:extLst>
            </p:cNvPr>
            <p:cNvCxnSpPr>
              <a:cxnSpLocks/>
              <a:stCxn id="22" idx="6"/>
            </p:cNvCxnSpPr>
            <p:nvPr/>
          </p:nvCxnSpPr>
          <p:spPr>
            <a:xfrm flipV="1">
              <a:off x="4550152" y="156878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BB509CD-907A-4363-A9DA-2085CEB960C1}"/>
                </a:ext>
              </a:extLst>
            </p:cNvPr>
            <p:cNvCxnSpPr>
              <a:cxnSpLocks/>
              <a:stCxn id="22" idx="6"/>
              <a:endCxn id="58" idx="2"/>
            </p:cNvCxnSpPr>
            <p:nvPr/>
          </p:nvCxnSpPr>
          <p:spPr>
            <a:xfrm flipV="1">
              <a:off x="4550152" y="186179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B8516306-5CA4-4471-A9DA-7C7FCE5BF731}"/>
                </a:ext>
              </a:extLst>
            </p:cNvPr>
            <p:cNvCxnSpPr>
              <a:cxnSpLocks/>
              <a:stCxn id="23" idx="7"/>
              <a:endCxn id="58" idx="3"/>
            </p:cNvCxnSpPr>
            <p:nvPr/>
          </p:nvCxnSpPr>
          <p:spPr>
            <a:xfrm flipV="1">
              <a:off x="4521896" y="193364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5C505CD3-6951-4F09-81D1-3F21CB5B7AE0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51146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4FAAB54A-6BF2-46B0-BD75-24EA17A7AC3D}"/>
                </a:ext>
              </a:extLst>
            </p:cNvPr>
            <p:cNvCxnSpPr>
              <a:cxnSpLocks/>
              <a:stCxn id="23" idx="7"/>
            </p:cNvCxnSpPr>
            <p:nvPr/>
          </p:nvCxnSpPr>
          <p:spPr>
            <a:xfrm flipV="1">
              <a:off x="4521896" y="114830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/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1650BF2B-B781-4FD2-A560-FA32283B754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4827" y="957657"/>
                  <a:ext cx="621686" cy="55937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/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h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F5451EDC-B373-4B68-900D-C3DF973EF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179" y="4266892"/>
                  <a:ext cx="573642" cy="55937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/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1438C866-0C8F-4A7D-834C-7EBD588980C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1468" y="876588"/>
                  <a:ext cx="430902" cy="419527"/>
                </a:xfrm>
                <a:prstGeom prst="rect">
                  <a:avLst/>
                </a:prstGeom>
                <a:blipFill>
                  <a:blip r:embed="rId9"/>
                  <a:stretch>
                    <a:fillRect l="-22727" r="-4545" b="-260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/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314C2687-E08A-41F7-99E8-7C669EC5E4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250162"/>
                  <a:ext cx="439160" cy="419527"/>
                </a:xfrm>
                <a:prstGeom prst="rect">
                  <a:avLst/>
                </a:prstGeom>
                <a:blipFill>
                  <a:blip r:embed="rId10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/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06256E4C-891E-47F8-A9BA-5A21796318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10595" y="1635204"/>
                  <a:ext cx="439160" cy="419527"/>
                </a:xfrm>
                <a:prstGeom prst="rect">
                  <a:avLst/>
                </a:prstGeom>
                <a:blipFill>
                  <a:blip r:embed="rId11"/>
                  <a:stretch>
                    <a:fillRect l="-16667" r="-4167" b="-2727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/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8C5663B3-B62A-4A02-992B-12A64FFD10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83711" y="4694178"/>
                  <a:ext cx="466911" cy="419527"/>
                </a:xfrm>
                <a:prstGeom prst="rect">
                  <a:avLst/>
                </a:prstGeom>
                <a:blipFill>
                  <a:blip r:embed="rId12"/>
                  <a:stretch>
                    <a:fillRect l="-16000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9529F20-484A-411D-BA61-9F3A2EF8A97E}"/>
                </a:ext>
              </a:extLst>
            </p:cNvPr>
            <p:cNvSpPr/>
            <p:nvPr/>
          </p:nvSpPr>
          <p:spPr>
            <a:xfrm>
              <a:off x="8198107" y="2745813"/>
              <a:ext cx="416162" cy="573517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AAAFDAB-626D-494B-931A-A202857CFAF1}"/>
                </a:ext>
              </a:extLst>
            </p:cNvPr>
            <p:cNvSpPr/>
            <p:nvPr/>
          </p:nvSpPr>
          <p:spPr>
            <a:xfrm rot="5400000">
              <a:off x="6826943" y="2770982"/>
              <a:ext cx="4510892" cy="598721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/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(1)|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BDA053D3-9045-41F3-B117-8AE3820E6D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0118" y="784255"/>
                  <a:ext cx="1271324" cy="314645"/>
                </a:xfrm>
                <a:prstGeom prst="rect">
                  <a:avLst/>
                </a:prstGeom>
                <a:blipFill>
                  <a:blip r:embed="rId13"/>
                  <a:stretch>
                    <a:fillRect l="-4615" r="-6154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/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(2)|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2" name="TextBox 81">
                  <a:extLst>
                    <a:ext uri="{FF2B5EF4-FFF2-40B4-BE49-F238E27FC236}">
                      <a16:creationId xmlns:a16="http://schemas.microsoft.com/office/drawing/2014/main" id="{8E304998-E88E-4F71-8683-B2769F5977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142324"/>
                  <a:ext cx="1271324" cy="314645"/>
                </a:xfrm>
                <a:prstGeom prst="rect">
                  <a:avLst/>
                </a:prstGeom>
                <a:blipFill>
                  <a:blip r:embed="rId14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/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(3)|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B5BEE085-66BD-47B9-8841-53AD52304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66141" y="1481704"/>
                  <a:ext cx="1271324" cy="314645"/>
                </a:xfrm>
                <a:prstGeom prst="rect">
                  <a:avLst/>
                </a:prstGeom>
                <a:blipFill>
                  <a:blip r:embed="rId15"/>
                  <a:stretch>
                    <a:fillRect l="-3030" r="-6061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5" name="Flowchart: Connector 84">
              <a:extLst>
                <a:ext uri="{FF2B5EF4-FFF2-40B4-BE49-F238E27FC236}">
                  <a16:creationId xmlns:a16="http://schemas.microsoft.com/office/drawing/2014/main" id="{ADABF3D8-8DC2-43FD-94BB-23E6DF646885}"/>
                </a:ext>
              </a:extLst>
            </p:cNvPr>
            <p:cNvSpPr/>
            <p:nvPr/>
          </p:nvSpPr>
          <p:spPr>
            <a:xfrm>
              <a:off x="9988703" y="2598218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6" name="Flowchart: Connector 85">
              <a:extLst>
                <a:ext uri="{FF2B5EF4-FFF2-40B4-BE49-F238E27FC236}">
                  <a16:creationId xmlns:a16="http://schemas.microsoft.com/office/drawing/2014/main" id="{DCBD45BB-8546-4C0B-ACDF-CBA09FFCB36A}"/>
                </a:ext>
              </a:extLst>
            </p:cNvPr>
            <p:cNvSpPr/>
            <p:nvPr/>
          </p:nvSpPr>
          <p:spPr>
            <a:xfrm>
              <a:off x="9988703" y="2846595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F8D3DB6C-A787-4F94-AD94-31404BC961DF}"/>
                </a:ext>
              </a:extLst>
            </p:cNvPr>
            <p:cNvSpPr/>
            <p:nvPr/>
          </p:nvSpPr>
          <p:spPr>
            <a:xfrm>
              <a:off x="9988703" y="3094971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/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)|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𝐶</m:t>
                        </m:r>
                        <m:r>
                          <a:rPr lang="en-US" sz="135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CF0A5634-4349-422A-A41A-C96C89D3F5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41053" y="5040368"/>
                  <a:ext cx="1299771" cy="314645"/>
                </a:xfrm>
                <a:prstGeom prst="rect">
                  <a:avLst/>
                </a:prstGeom>
                <a:blipFill>
                  <a:blip r:embed="rId16"/>
                  <a:stretch>
                    <a:fillRect l="-2985" r="-7463" b="-3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91" name="Title 3">
            <a:extLst>
              <a:ext uri="{FF2B5EF4-FFF2-40B4-BE49-F238E27FC236}">
                <a16:creationId xmlns:a16="http://schemas.microsoft.com/office/drawing/2014/main" id="{031F5784-E3C2-E54F-8226-E84B4F3800BA}"/>
              </a:ext>
            </a:extLst>
          </p:cNvPr>
          <p:cNvSpPr txBox="1">
            <a:spLocks/>
          </p:cNvSpPr>
          <p:nvPr/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456687" rtl="0" eaLnBrk="1" latinLnBrk="0" hangingPunct="1">
              <a:spcBef>
                <a:spcPct val="0"/>
              </a:spcBef>
              <a:buNone/>
              <a:defRPr sz="4396" kern="1200">
                <a:solidFill>
                  <a:srgbClr val="001A57"/>
                </a:solidFill>
                <a:latin typeface="Helvetica"/>
                <a:ea typeface="+mj-ea"/>
                <a:cs typeface="+mj-cs"/>
              </a:defRPr>
            </a:lvl1pPr>
          </a:lstStyle>
          <a:p>
            <a:r>
              <a:rPr lang="en-US" sz="4400"/>
              <a:t>Neural Text Model</a:t>
            </a:r>
            <a:endParaRPr lang="en-US" dirty="0"/>
          </a:p>
        </p:txBody>
      </p:sp>
      <p:sp>
        <p:nvSpPr>
          <p:cNvPr id="94" name="Flowchart: Connector 3">
            <a:extLst>
              <a:ext uri="{FF2B5EF4-FFF2-40B4-BE49-F238E27FC236}">
                <a16:creationId xmlns:a16="http://schemas.microsoft.com/office/drawing/2014/main" id="{C3217438-6646-4649-819F-D790D74946C8}"/>
              </a:ext>
            </a:extLst>
          </p:cNvPr>
          <p:cNvSpPr/>
          <p:nvPr/>
        </p:nvSpPr>
        <p:spPr>
          <a:xfrm>
            <a:off x="1022106" y="1552595"/>
            <a:ext cx="1107328" cy="2213930"/>
          </a:xfrm>
          <a:prstGeom prst="flowChartConnector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BB62F3B-EB95-2B49-8FFA-619D234D2087}"/>
              </a:ext>
            </a:extLst>
          </p:cNvPr>
          <p:cNvSpPr txBox="1"/>
          <p:nvPr/>
        </p:nvSpPr>
        <p:spPr>
          <a:xfrm>
            <a:off x="-55936" y="4003615"/>
            <a:ext cx="4112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Will learn the word embedding to improved prediction of the next word.</a:t>
            </a:r>
          </a:p>
        </p:txBody>
      </p:sp>
    </p:spTree>
    <p:extLst>
      <p:ext uri="{BB962C8B-B14F-4D97-AF65-F5344CB8AC3E}">
        <p14:creationId xmlns:p14="http://schemas.microsoft.com/office/powerpoint/2010/main" val="28909803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91CB11-A106-C54B-8462-DC6A27C25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Comments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8E71D-9CBD-FB45-8DC8-FA0FC9120A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This forms the basis of a text model</a:t>
            </a:r>
          </a:p>
          <a:p>
            <a:r>
              <a:rPr lang="en-US" dirty="0"/>
              <a:t>Can learn the dictionary to minimize the associated loss (i.e. predict next words as well as possible)</a:t>
            </a:r>
          </a:p>
          <a:p>
            <a:r>
              <a:rPr lang="en-US" dirty="0"/>
              <a:t>Can incorporate a larger history (more words)? Can we do this automatically?</a:t>
            </a:r>
          </a:p>
          <a:p>
            <a:r>
              <a:rPr lang="en-US" dirty="0"/>
              <a:t>How do we make this useful for predictions?</a:t>
            </a:r>
          </a:p>
        </p:txBody>
      </p:sp>
    </p:spTree>
    <p:extLst>
      <p:ext uri="{BB962C8B-B14F-4D97-AF65-F5344CB8AC3E}">
        <p14:creationId xmlns:p14="http://schemas.microsoft.com/office/powerpoint/2010/main" val="34541008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ctrTitle"/>
          </p:nvPr>
        </p:nvSpPr>
        <p:spPr>
          <a:xfrm>
            <a:off x="1600200" y="1314450"/>
            <a:ext cx="6115050" cy="1314450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685800" algn="l"/>
                <a:tab pos="1371600" algn="l"/>
                <a:tab pos="2057400" algn="l"/>
                <a:tab pos="2743200" algn="l"/>
                <a:tab pos="3429000" algn="l"/>
                <a:tab pos="4114800" algn="l"/>
                <a:tab pos="4800600" algn="l"/>
                <a:tab pos="5486400" algn="l"/>
                <a:tab pos="6172200" algn="l"/>
                <a:tab pos="6858000" algn="l"/>
                <a:tab pos="7543800" algn="l"/>
              </a:tabLst>
            </a:pPr>
            <a:r>
              <a:rPr lang="en-US" sz="3600" b="1" dirty="0">
                <a:ea typeface="宋体" charset="-122"/>
              </a:rPr>
              <a:t>Lecture 2</a:t>
            </a:r>
          </a:p>
        </p:txBody>
      </p:sp>
    </p:spTree>
    <p:extLst>
      <p:ext uri="{BB962C8B-B14F-4D97-AF65-F5344CB8AC3E}">
        <p14:creationId xmlns:p14="http://schemas.microsoft.com/office/powerpoint/2010/main" val="212369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61B132-5A80-4F26-B05B-B03B027B1F9A}"/>
              </a:ext>
            </a:extLst>
          </p:cNvPr>
          <p:cNvSpPr txBox="1">
            <a:spLocks/>
          </p:cNvSpPr>
          <p:nvPr/>
        </p:nvSpPr>
        <p:spPr>
          <a:xfrm>
            <a:off x="403428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9D253-A74A-9C4F-9FFE-3E91395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Text Translation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8F0B-A411-3B4C-B4BC-1F201D2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624"/>
            <a:ext cx="9144000" cy="276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E43F3-8EDF-344B-8D46-02C473ECA6FB}"/>
              </a:ext>
            </a:extLst>
          </p:cNvPr>
          <p:cNvSpPr txBox="1"/>
          <p:nvPr/>
        </p:nvSpPr>
        <p:spPr>
          <a:xfrm>
            <a:off x="6027821" y="4559968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translate.google.com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C748-D2C5-5844-8205-BDDC87302464}"/>
              </a:ext>
            </a:extLst>
          </p:cNvPr>
          <p:cNvSpPr txBox="1"/>
          <p:nvPr/>
        </p:nvSpPr>
        <p:spPr>
          <a:xfrm>
            <a:off x="4066674" y="4848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31224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32469-929C-164B-9DDA-F1A694EB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Recurrent Neural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24E38C-0968-194F-A252-600D37A21A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B314E1-16ED-1E49-B5C6-F770B07FAE18}"/>
              </a:ext>
            </a:extLst>
          </p:cNvPr>
          <p:cNvSpPr txBox="1"/>
          <p:nvPr/>
        </p:nvSpPr>
        <p:spPr>
          <a:xfrm>
            <a:off x="4395019" y="545690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D91F3E-0DEB-904E-B9FD-E05869A4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A1B8D2-69A4-0A4C-BFC9-442F3E203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Assume we have learned word embeddings (vectors) Want to use these embeddings in applications</a:t>
            </a:r>
          </a:p>
          <a:p>
            <a:r>
              <a:rPr lang="en-US" dirty="0"/>
              <a:t>Text </a:t>
            </a:r>
            <a:r>
              <a:rPr lang="en-US" i="1" dirty="0"/>
              <a:t>synthesis</a:t>
            </a:r>
            <a:r>
              <a:rPr lang="en-US" dirty="0"/>
              <a:t> may be of interest for automatic captioning of images, and for translation from one language to another</a:t>
            </a:r>
          </a:p>
          <a:p>
            <a:r>
              <a:rPr lang="en-US" dirty="0"/>
              <a:t>These tools are quite useful generally (will discuss in case studies)</a:t>
            </a:r>
          </a:p>
          <a:p>
            <a:r>
              <a:rPr lang="en-US" dirty="0"/>
              <a:t>We require additional tools for text synthesis: The recurrent neural network (RNN)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1100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25718-E58E-445C-973C-2EEF8FCCE9A5}"/>
              </a:ext>
            </a:extLst>
          </p:cNvPr>
          <p:cNvSpPr txBox="1">
            <a:spLocks/>
          </p:cNvSpPr>
          <p:nvPr/>
        </p:nvSpPr>
        <p:spPr>
          <a:xfrm>
            <a:off x="323850" y="-172044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D91F3E-0DEB-904E-B9FD-E05869A4F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Word Embeddings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A1B8D2-69A4-0A4C-BFC9-442F3E203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801978"/>
            <a:ext cx="8229600" cy="105877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Our representation depends on the number of words </a:t>
            </a:r>
          </a:p>
          <a:p>
            <a:pPr lvl="1"/>
            <a:r>
              <a:rPr lang="en-US" dirty="0"/>
              <a:t>Not a constant number of features!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B5F46C-AA8E-0B45-8F58-AF0848D42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767" y="1063229"/>
            <a:ext cx="6196855" cy="27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425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498EC-9989-40CD-B33D-751BA71F3C17}"/>
              </a:ext>
            </a:extLst>
          </p:cNvPr>
          <p:cNvGrpSpPr/>
          <p:nvPr/>
        </p:nvGrpSpPr>
        <p:grpSpPr>
          <a:xfrm>
            <a:off x="780015" y="447265"/>
            <a:ext cx="7136268" cy="4248971"/>
            <a:chOff x="1274321" y="658517"/>
            <a:chExt cx="9515024" cy="56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/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/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274321" y="658517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257226" y="185080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C1210-6548-4DA8-81F8-DF7F800DD011}"/>
                </a:ext>
              </a:extLst>
            </p:cNvPr>
            <p:cNvCxnSpPr/>
            <p:nvPr/>
          </p:nvCxnSpPr>
          <p:spPr>
            <a:xfrm flipV="1">
              <a:off x="3257226" y="3532234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29709-52B3-412A-B587-6F458C020C56}"/>
                </a:ext>
              </a:extLst>
            </p:cNvPr>
            <p:cNvCxnSpPr/>
            <p:nvPr/>
          </p:nvCxnSpPr>
          <p:spPr>
            <a:xfrm flipV="1">
              <a:off x="3257226" y="515201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89C32-E66E-4609-8605-BC3B4C3933A4}"/>
                </a:ext>
              </a:extLst>
            </p:cNvPr>
            <p:cNvSpPr/>
            <p:nvPr/>
          </p:nvSpPr>
          <p:spPr>
            <a:xfrm>
              <a:off x="4313204" y="1430997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FE8FE-A76A-4AF3-BA5F-66BC5E42B64B}"/>
                </a:ext>
              </a:extLst>
            </p:cNvPr>
            <p:cNvSpPr/>
            <p:nvPr/>
          </p:nvSpPr>
          <p:spPr>
            <a:xfrm>
              <a:off x="4313204" y="3061935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4D2ED9-21D0-4FD5-B773-61F948A3BCE9}"/>
                </a:ext>
              </a:extLst>
            </p:cNvPr>
            <p:cNvSpPr/>
            <p:nvPr/>
          </p:nvSpPr>
          <p:spPr>
            <a:xfrm>
              <a:off x="4313204" y="4692873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A9B7A-2F77-408F-B113-123924638EDF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017096" y="398901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2C6726-95DB-49FC-83B3-C45EFB045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82" y="561995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209707-0C1B-42B9-9A02-25F6FAB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93" y="2358081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7E368D-6F97-4267-8318-52A6FE794DA9}"/>
                </a:ext>
              </a:extLst>
            </p:cNvPr>
            <p:cNvCxnSpPr>
              <a:cxnSpLocks/>
            </p:cNvCxnSpPr>
            <p:nvPr/>
          </p:nvCxnSpPr>
          <p:spPr>
            <a:xfrm>
              <a:off x="4986454" y="727143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/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37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/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/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/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1A089C-F27B-4754-9FDF-478857FD2583}"/>
                </a:ext>
              </a:extLst>
            </p:cNvPr>
            <p:cNvCxnSpPr/>
            <p:nvPr/>
          </p:nvCxnSpPr>
          <p:spPr>
            <a:xfrm flipV="1">
              <a:off x="5746866" y="184639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49CE99-6835-4C61-BAD9-18A6A9393489}"/>
                </a:ext>
              </a:extLst>
            </p:cNvPr>
            <p:cNvCxnSpPr/>
            <p:nvPr/>
          </p:nvCxnSpPr>
          <p:spPr>
            <a:xfrm flipV="1">
              <a:off x="5746866" y="3527831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717AC-7D3F-48AA-8A30-CD1397910103}"/>
                </a:ext>
              </a:extLst>
            </p:cNvPr>
            <p:cNvCxnSpPr/>
            <p:nvPr/>
          </p:nvCxnSpPr>
          <p:spPr>
            <a:xfrm flipV="1">
              <a:off x="5746866" y="514760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/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/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/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471212-2362-43F0-BB7D-B5056BAC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922" y="4790101"/>
              <a:ext cx="603556" cy="323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/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37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810456" y="1422304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BAD84F-C9C4-4385-8073-452BA128AD04}"/>
                </a:ext>
              </a:extLst>
            </p:cNvPr>
            <p:cNvSpPr/>
            <p:nvPr/>
          </p:nvSpPr>
          <p:spPr>
            <a:xfrm>
              <a:off x="6810456" y="3053242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619353-562C-4284-848E-B5364735E249}"/>
                </a:ext>
              </a:extLst>
            </p:cNvPr>
            <p:cNvSpPr/>
            <p:nvPr/>
          </p:nvSpPr>
          <p:spPr>
            <a:xfrm>
              <a:off x="6810456" y="468418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8218239" y="185640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3C0025-9282-4110-8FA1-B81DC0458E0A}"/>
                </a:ext>
              </a:extLst>
            </p:cNvPr>
            <p:cNvCxnSpPr/>
            <p:nvPr/>
          </p:nvCxnSpPr>
          <p:spPr>
            <a:xfrm flipV="1">
              <a:off x="8218239" y="353783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8F285C-1C14-4663-AE6C-DC0F75C7E881}"/>
                </a:ext>
              </a:extLst>
            </p:cNvPr>
            <p:cNvCxnSpPr/>
            <p:nvPr/>
          </p:nvCxnSpPr>
          <p:spPr>
            <a:xfrm flipV="1">
              <a:off x="8218239" y="515761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964914" y="707764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7006516" y="1635322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D5632B-1893-4C7A-9A9A-19AAE8AD31E0}"/>
                </a:ext>
              </a:extLst>
            </p:cNvPr>
            <p:cNvSpPr txBox="1"/>
            <p:nvPr/>
          </p:nvSpPr>
          <p:spPr>
            <a:xfrm>
              <a:off x="7007178" y="3347567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8EDF9-4641-49A3-9942-36FDE5A103C9}"/>
                </a:ext>
              </a:extLst>
            </p:cNvPr>
            <p:cNvSpPr txBox="1"/>
            <p:nvPr/>
          </p:nvSpPr>
          <p:spPr>
            <a:xfrm>
              <a:off x="6988006" y="4962943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C6AA0-F4F8-4BC0-BCCF-3B37227AFB27}"/>
                </a:ext>
              </a:extLst>
            </p:cNvPr>
            <p:cNvSpPr txBox="1"/>
            <p:nvPr/>
          </p:nvSpPr>
          <p:spPr>
            <a:xfrm>
              <a:off x="4452532" y="1562680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90ECD5-D9DE-483B-BA30-625F968CBC54}"/>
                </a:ext>
              </a:extLst>
            </p:cNvPr>
            <p:cNvSpPr txBox="1"/>
            <p:nvPr/>
          </p:nvSpPr>
          <p:spPr>
            <a:xfrm>
              <a:off x="4507056" y="3189178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653DD-6C3D-4BCF-AD1C-9C8EC441708C}"/>
                </a:ext>
              </a:extLst>
            </p:cNvPr>
            <p:cNvSpPr txBox="1"/>
            <p:nvPr/>
          </p:nvSpPr>
          <p:spPr>
            <a:xfrm>
              <a:off x="4528074" y="4822202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</p:grpSp>
      <p:sp>
        <p:nvSpPr>
          <p:cNvPr id="50" name="Title 1">
            <a:extLst>
              <a:ext uri="{FF2B5EF4-FFF2-40B4-BE49-F238E27FC236}">
                <a16:creationId xmlns:a16="http://schemas.microsoft.com/office/drawing/2014/main" id="{660FA857-6B4F-0449-9507-B96C5DF3564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8034229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58709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603661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5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blipFill>
                <a:blip r:embed="rId7"/>
                <a:stretch>
                  <a:fillRect l="-13333" r="-333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682514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2514" y="4303081"/>
                <a:ext cx="390876" cy="207749"/>
              </a:xfrm>
              <a:prstGeom prst="rect">
                <a:avLst/>
              </a:prstGeom>
              <a:blipFill>
                <a:blip r:embed="rId8"/>
                <a:stretch>
                  <a:fillRect l="-6250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2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4"/>
                <a:stretch>
                  <a:fillRect l="-9375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51ED5EC1-A576-254F-BD5B-DCEAB67EAB4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5566843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82472B2-CD12-4A9E-AA63-991D678DEFEC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ED2E33-816A-4C5B-A4FC-30FFE91685F8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6ED2E33-816A-4C5B-A4FC-30FFE91685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itle 1">
            <a:extLst>
              <a:ext uri="{FF2B5EF4-FFF2-40B4-BE49-F238E27FC236}">
                <a16:creationId xmlns:a16="http://schemas.microsoft.com/office/drawing/2014/main" id="{53A8EA3E-07D1-B74A-93C6-2469B49151BE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9562781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Recurrent Neural Network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5CB6A8-6C41-4D13-90AB-82AC5C45DB1F}"/>
              </a:ext>
            </a:extLst>
          </p:cNvPr>
          <p:cNvSpPr/>
          <p:nvPr/>
        </p:nvSpPr>
        <p:spPr>
          <a:xfrm>
            <a:off x="3527839" y="608422"/>
            <a:ext cx="623453" cy="35887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173159-6214-4983-B769-9E6D83A405E5}"/>
              </a:ext>
            </a:extLst>
          </p:cNvPr>
          <p:cNvSpPr/>
          <p:nvPr/>
        </p:nvSpPr>
        <p:spPr>
          <a:xfrm>
            <a:off x="1296827" y="1095802"/>
            <a:ext cx="945249" cy="48474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52E3CE-C011-490F-B29F-058AF3C1F1B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25BFF6-2999-42A9-BD61-57C3DF54368A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825BFF6-2999-42A9-BD61-57C3DF5436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46633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565155" y="35125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155" y="3512508"/>
                <a:ext cx="1247011" cy="237383"/>
              </a:xfrm>
              <a:prstGeom prst="rect">
                <a:avLst/>
              </a:prstGeom>
              <a:blipFill>
                <a:blip r:embed="rId6"/>
                <a:stretch>
                  <a:fillRect l="-990" b="-20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812166" y="35125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2166" y="3512508"/>
                <a:ext cx="1247011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E888C411-82DD-4812-900A-744BCE39DAA8}"/>
              </a:ext>
            </a:extLst>
          </p:cNvPr>
          <p:cNvSpPr/>
          <p:nvPr/>
        </p:nvSpPr>
        <p:spPr>
          <a:xfrm rot="16200000" flipH="1">
            <a:off x="1634410" y="1949241"/>
            <a:ext cx="355514" cy="249402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A7D8E8-EF3D-4231-9779-1CB0140AE26A}"/>
              </a:ext>
            </a:extLst>
          </p:cNvPr>
          <p:cNvSpPr txBox="1"/>
          <p:nvPr/>
        </p:nvSpPr>
        <p:spPr>
          <a:xfrm>
            <a:off x="1118195" y="2453339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055CB6A8-6C41-4D13-90AB-82AC5C45DB1F}"/>
              </a:ext>
            </a:extLst>
          </p:cNvPr>
          <p:cNvSpPr/>
          <p:nvPr/>
        </p:nvSpPr>
        <p:spPr>
          <a:xfrm>
            <a:off x="3527839" y="608422"/>
            <a:ext cx="623453" cy="358871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173159-6214-4983-B769-9E6D83A405E5}"/>
              </a:ext>
            </a:extLst>
          </p:cNvPr>
          <p:cNvSpPr/>
          <p:nvPr/>
        </p:nvSpPr>
        <p:spPr>
          <a:xfrm>
            <a:off x="1296827" y="1095802"/>
            <a:ext cx="945249" cy="484748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BFFBE9F-5B2E-4872-BF0B-DAA879A32C63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9E4E26-C71F-4194-8367-0609D0A72186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99E4E26-C71F-4194-8367-0609D0A72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8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itle 1">
            <a:extLst>
              <a:ext uri="{FF2B5EF4-FFF2-40B4-BE49-F238E27FC236}">
                <a16:creationId xmlns:a16="http://schemas.microsoft.com/office/drawing/2014/main" id="{EAA4D50A-8EE4-7743-896E-A905C8159153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372166490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5721126" y="2587550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7692218" y="2587550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5982714" y="2663756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6019304" y="2663756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6013739" y="2663755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6018208" y="2663754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955956" y="2663757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992546" y="2952981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986981" y="2952981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970282" y="2940486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883830" y="4306428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5920421" y="3293423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914856" y="2954470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919326" y="2663757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5982713" y="2717642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6019304" y="2954469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6013739" y="3245181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6018208" y="3245180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6623895" y="2249827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3895" y="2249827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7619762" y="4390840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9762" y="4390840"/>
                <a:ext cx="4872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64D98D3-80A4-49F8-A88D-24B3745E1CC3}"/>
              </a:ext>
            </a:extLst>
          </p:cNvPr>
          <p:cNvCxnSpPr>
            <a:cxnSpLocks/>
          </p:cNvCxnSpPr>
          <p:nvPr/>
        </p:nvCxnSpPr>
        <p:spPr>
          <a:xfrm>
            <a:off x="3198193" y="3472848"/>
            <a:ext cx="1729652" cy="0"/>
          </a:xfrm>
          <a:prstGeom prst="straightConnector1">
            <a:avLst/>
          </a:prstGeom>
          <a:ln w="4445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Left Brace 58">
            <a:extLst>
              <a:ext uri="{FF2B5EF4-FFF2-40B4-BE49-F238E27FC236}">
                <a16:creationId xmlns:a16="http://schemas.microsoft.com/office/drawing/2014/main" id="{6627B9BA-6AE8-45FC-9366-1043F8EB7DBA}"/>
              </a:ext>
            </a:extLst>
          </p:cNvPr>
          <p:cNvSpPr/>
          <p:nvPr/>
        </p:nvSpPr>
        <p:spPr>
          <a:xfrm>
            <a:off x="4962767" y="2637236"/>
            <a:ext cx="595756" cy="1685864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492679" y="3348520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79" y="3348520"/>
                <a:ext cx="1247011" cy="237383"/>
              </a:xfrm>
              <a:prstGeom prst="rect">
                <a:avLst/>
              </a:prstGeom>
              <a:blipFill>
                <a:blip r:embed="rId8"/>
                <a:stretch>
                  <a:fillRect l="-990" b="-238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739690" y="3348520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9690" y="3348520"/>
                <a:ext cx="1247011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" name="Left Brace 91">
            <a:extLst>
              <a:ext uri="{FF2B5EF4-FFF2-40B4-BE49-F238E27FC236}">
                <a16:creationId xmlns:a16="http://schemas.microsoft.com/office/drawing/2014/main" id="{E888C411-82DD-4812-900A-744BCE39DAA8}"/>
              </a:ext>
            </a:extLst>
          </p:cNvPr>
          <p:cNvSpPr/>
          <p:nvPr/>
        </p:nvSpPr>
        <p:spPr>
          <a:xfrm rot="16200000" flipH="1">
            <a:off x="1561934" y="1785253"/>
            <a:ext cx="355514" cy="2494021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56A7D8E8-EF3D-4231-9779-1CB0140AE26A}"/>
              </a:ext>
            </a:extLst>
          </p:cNvPr>
          <p:cNvSpPr txBox="1"/>
          <p:nvPr/>
        </p:nvSpPr>
        <p:spPr>
          <a:xfrm>
            <a:off x="1045719" y="2289351"/>
            <a:ext cx="13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Concatenate</a:t>
            </a:r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9BCC3011-78EE-4C01-B86A-80ACC12D9E98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6731FAA-4F21-487E-BACC-E84DDFE63E4C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6731FAA-4F21-487E-BACC-E84DDFE63E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10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Title 1">
            <a:extLst>
              <a:ext uri="{FF2B5EF4-FFF2-40B4-BE49-F238E27FC236}">
                <a16:creationId xmlns:a16="http://schemas.microsoft.com/office/drawing/2014/main" id="{49716087-F4AE-F549-B9BD-805327FDDBC0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27333577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Recurrent Neural 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3345564" y="2676271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5316656" y="2676271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607152" y="2752477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43742" y="2752477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38177" y="2752476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642646" y="2752475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580394" y="2752478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16984" y="3041703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11419" y="3041702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594720" y="3029207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508268" y="4395149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544859" y="3382144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539294" y="3043191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543764" y="2752478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607151" y="2806364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643742" y="3043191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3638177" y="3333902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642646" y="3333901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4248333" y="2338548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8333" y="2338548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5244200" y="4479561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4200" y="4479561"/>
                <a:ext cx="4872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487600" y="3442234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00" y="3442234"/>
                <a:ext cx="1247011" cy="237383"/>
              </a:xfrm>
              <a:prstGeom prst="rect">
                <a:avLst/>
              </a:prstGeom>
              <a:blipFill>
                <a:blip r:embed="rId8"/>
                <a:stretch>
                  <a:fillRect b="-18182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734611" y="3442234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4611" y="3442234"/>
                <a:ext cx="1247011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279411DA-15B5-4560-B0AD-9FA1A88B39B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82C9501-AC35-40E6-948E-ACC5BAD5148E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82C9501-AC35-40E6-948E-ACC5BAD514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10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55529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8A330C8B-6E23-4095-978A-CA8F1E76A5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035" y="981796"/>
            <a:ext cx="6062081" cy="3841412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2813B563-878F-459B-A958-609704EB10F6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357B57-7825-1745-A7B7-9D206F8CE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Automatic Text 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90480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3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5"/>
                <a:stretch>
                  <a:fillRect l="-22222"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Recurrent Neural Network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3399932" y="2570245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5371024" y="2570245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661520" y="2646451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98110" y="2646451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92545" y="2646450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697014" y="2646449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634762" y="2646452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671352" y="2935677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665787" y="2935676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649088" y="2923181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562636" y="4289123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599227" y="3276118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593662" y="2937165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598132" y="2646452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661519" y="2700338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698110" y="2937165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3692545" y="3227876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697014" y="3227875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4302701" y="2232522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2701" y="2232522"/>
                <a:ext cx="4662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5298568" y="4373535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8568" y="4373535"/>
                <a:ext cx="487249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541968" y="33362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68" y="3336208"/>
                <a:ext cx="1247011" cy="237383"/>
              </a:xfrm>
              <a:prstGeom prst="rect">
                <a:avLst/>
              </a:prstGeom>
              <a:blipFill>
                <a:blip r:embed="rId8"/>
                <a:stretch>
                  <a:fillRect l="-990" b="-2381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788979" y="3336208"/>
                <a:ext cx="1247011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979" y="3336208"/>
                <a:ext cx="1247011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8CCC6C-4C93-4E5A-B156-D76089F8904A}"/>
              </a:ext>
            </a:extLst>
          </p:cNvPr>
          <p:cNvSpPr/>
          <p:nvPr/>
        </p:nvSpPr>
        <p:spPr>
          <a:xfrm>
            <a:off x="7773520" y="1917725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96D12DF-E621-4722-9146-4462BBD1941B}"/>
              </a:ext>
            </a:extLst>
          </p:cNvPr>
          <p:cNvSpPr/>
          <p:nvPr/>
        </p:nvSpPr>
        <p:spPr>
          <a:xfrm>
            <a:off x="7767955" y="220843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1B59DD8F-5075-4176-BB8E-F71B72AF08BF}"/>
              </a:ext>
            </a:extLst>
          </p:cNvPr>
          <p:cNvSpPr/>
          <p:nvPr/>
        </p:nvSpPr>
        <p:spPr>
          <a:xfrm>
            <a:off x="7773520" y="2493505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4B60C655-565E-455A-931F-88D5E6796CFD}"/>
              </a:ext>
            </a:extLst>
          </p:cNvPr>
          <p:cNvSpPr/>
          <p:nvPr/>
        </p:nvSpPr>
        <p:spPr>
          <a:xfrm>
            <a:off x="7750493" y="4447438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4CD6F6D-6CE4-417F-B2A0-47E97067A83B}"/>
              </a:ext>
            </a:extLst>
          </p:cNvPr>
          <p:cNvSpPr/>
          <p:nvPr/>
        </p:nvSpPr>
        <p:spPr>
          <a:xfrm>
            <a:off x="7763030" y="3131119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246E455B-E213-4F47-AB1E-6ECB0A156C08}"/>
              </a:ext>
            </a:extLst>
          </p:cNvPr>
          <p:cNvSpPr/>
          <p:nvPr/>
        </p:nvSpPr>
        <p:spPr>
          <a:xfrm>
            <a:off x="7763030" y="3317401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48B4E5F-088E-4CAD-A18C-79AD5FE7C63E}"/>
              </a:ext>
            </a:extLst>
          </p:cNvPr>
          <p:cNvSpPr/>
          <p:nvPr/>
        </p:nvSpPr>
        <p:spPr>
          <a:xfrm>
            <a:off x="7763030" y="3503683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523F814-E2C3-46E3-95D8-7DA35EE28667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540119" y="1993931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3A5572-BEF9-49D2-B8C4-B360AC04AB6D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534554" y="2284644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4ACF2F6-8084-42EF-A36E-75AB9193DB7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534554" y="2569712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8DC2D38-BD32-4FC2-9035-3741FB7680B5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5521297" y="2646452"/>
            <a:ext cx="2229195" cy="187719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BAF99C-2BE1-4FFE-9C3D-86BC6455409A}"/>
              </a:ext>
            </a:extLst>
          </p:cNvPr>
          <p:cNvCxnSpPr>
            <a:cxnSpLocks/>
            <a:stCxn id="63" idx="6"/>
            <a:endCxn id="60" idx="2"/>
          </p:cNvCxnSpPr>
          <p:nvPr/>
        </p:nvCxnSpPr>
        <p:spPr>
          <a:xfrm>
            <a:off x="5515732" y="2937165"/>
            <a:ext cx="2234760" cy="15864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1C1273-1BD0-4FBD-AA93-64D8C80C5475}"/>
              </a:ext>
            </a:extLst>
          </p:cNvPr>
          <p:cNvCxnSpPr>
            <a:cxnSpLocks/>
            <a:stCxn id="64" idx="6"/>
            <a:endCxn id="60" idx="2"/>
          </p:cNvCxnSpPr>
          <p:nvPr/>
        </p:nvCxnSpPr>
        <p:spPr>
          <a:xfrm>
            <a:off x="5521297" y="3222232"/>
            <a:ext cx="2229195" cy="130141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54170E7-AFAD-4D5F-A3F9-EAABA10F4DBF}"/>
              </a:ext>
            </a:extLst>
          </p:cNvPr>
          <p:cNvCxnSpPr>
            <a:cxnSpLocks/>
            <a:stCxn id="65" idx="7"/>
            <a:endCxn id="60" idx="2"/>
          </p:cNvCxnSpPr>
          <p:nvPr/>
        </p:nvCxnSpPr>
        <p:spPr>
          <a:xfrm>
            <a:off x="5500105" y="4235236"/>
            <a:ext cx="2250387" cy="2884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EC518D1-8E3B-4C8B-A8C7-55BA07AE865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528989" y="1993932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C979043-A947-4D6F-BEF2-8091A3E9BEF4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528989" y="2284645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14FD54-9AD9-479B-ADF4-D01BC4CF7110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528989" y="2569712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940AC6-A826-4DEE-9994-8B1C5476614C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5519219" y="2047818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BA2F0D-6684-42D6-AB08-6EE2B547F207}"/>
              </a:ext>
            </a:extLst>
          </p:cNvPr>
          <p:cNvCxnSpPr>
            <a:cxnSpLocks/>
          </p:cNvCxnSpPr>
          <p:nvPr/>
        </p:nvCxnSpPr>
        <p:spPr>
          <a:xfrm flipV="1">
            <a:off x="5534554" y="2349958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E9B894-C56C-4B11-8E59-E8F31A804402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534554" y="2569712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D1CDB1-04EE-411B-9591-58CCD08E158A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5513362" y="2623598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05A1927-7BBC-4210-A100-BE178013FEBB}"/>
              </a:ext>
            </a:extLst>
          </p:cNvPr>
          <p:cNvCxnSpPr>
            <a:cxnSpLocks/>
          </p:cNvCxnSpPr>
          <p:nvPr/>
        </p:nvCxnSpPr>
        <p:spPr>
          <a:xfrm flipV="1">
            <a:off x="5513362" y="2306966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BAC45E6-965F-4AEC-B3B5-CEA2FBC8B63B}"/>
              </a:ext>
            </a:extLst>
          </p:cNvPr>
          <p:cNvCxnSpPr>
            <a:cxnSpLocks/>
          </p:cNvCxnSpPr>
          <p:nvPr/>
        </p:nvCxnSpPr>
        <p:spPr>
          <a:xfrm flipV="1">
            <a:off x="5513362" y="2034592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/>
              <p:nvPr/>
            </p:nvSpPr>
            <p:spPr>
              <a:xfrm>
                <a:off x="6325560" y="1891609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5560" y="1891609"/>
                <a:ext cx="40075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/>
              <p:nvPr/>
            </p:nvSpPr>
            <p:spPr>
              <a:xfrm>
                <a:off x="7995541" y="1830808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95541" y="1830808"/>
                <a:ext cx="277768" cy="276999"/>
              </a:xfrm>
              <a:prstGeom prst="rect">
                <a:avLst/>
              </a:prstGeom>
              <a:blipFill>
                <a:blip r:embed="rId11"/>
                <a:stretch>
                  <a:fillRect l="-22727" r="-4545" b="-2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/>
              <p:nvPr/>
            </p:nvSpPr>
            <p:spPr>
              <a:xfrm>
                <a:off x="7979887" y="211098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87" y="2110989"/>
                <a:ext cx="283091" cy="276999"/>
              </a:xfrm>
              <a:prstGeom prst="rect">
                <a:avLst/>
              </a:prstGeom>
              <a:blipFill>
                <a:blip r:embed="rId12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/>
              <p:nvPr/>
            </p:nvSpPr>
            <p:spPr>
              <a:xfrm>
                <a:off x="7979887" y="2399769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9887" y="2399769"/>
                <a:ext cx="283091" cy="276999"/>
              </a:xfrm>
              <a:prstGeom prst="rect">
                <a:avLst/>
              </a:prstGeom>
              <a:blipFill>
                <a:blip r:embed="rId13"/>
                <a:stretch>
                  <a:fillRect l="-16667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/>
              <p:nvPr/>
            </p:nvSpPr>
            <p:spPr>
              <a:xfrm>
                <a:off x="7952030" y="4395857"/>
                <a:ext cx="520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30" y="4395857"/>
                <a:ext cx="520592" cy="276999"/>
              </a:xfrm>
              <a:prstGeom prst="rect">
                <a:avLst/>
              </a:prstGeom>
              <a:blipFill>
                <a:blip r:embed="rId14"/>
                <a:stretch>
                  <a:fillRect l="-9524" r="-2381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3" name="Rectangle 112">
            <a:extLst>
              <a:ext uri="{FF2B5EF4-FFF2-40B4-BE49-F238E27FC236}">
                <a16:creationId xmlns:a16="http://schemas.microsoft.com/office/drawing/2014/main" id="{4D6485A1-327A-4AE2-96C9-B4F9459C6A48}"/>
              </a:ext>
            </a:extLst>
          </p:cNvPr>
          <p:cNvSpPr/>
          <p:nvPr/>
        </p:nvSpPr>
        <p:spPr>
          <a:xfrm rot="5400000">
            <a:off x="7354579" y="3058549"/>
            <a:ext cx="2632036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14" name="Arrow: Right 113">
            <a:extLst>
              <a:ext uri="{FF2B5EF4-FFF2-40B4-BE49-F238E27FC236}">
                <a16:creationId xmlns:a16="http://schemas.microsoft.com/office/drawing/2014/main" id="{3EDAC347-FC10-4FA1-B81D-743237496881}"/>
              </a:ext>
            </a:extLst>
          </p:cNvPr>
          <p:cNvSpPr/>
          <p:nvPr/>
        </p:nvSpPr>
        <p:spPr>
          <a:xfrm>
            <a:off x="8205015" y="3249408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50354E3A-7ECD-4D24-8EED-D64077811A63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8CA0ED-0B4A-4485-BF6F-F5769F65051F}"/>
                  </a:ext>
                </a:extLst>
              </p:cNvPr>
              <p:cNvSpPr txBox="1"/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98CA0ED-0B4A-4485-BF6F-F5769F6505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400" y="1882008"/>
                <a:ext cx="225767" cy="207749"/>
              </a:xfrm>
              <a:prstGeom prst="rect">
                <a:avLst/>
              </a:prstGeom>
              <a:blipFill>
                <a:blip r:embed="rId15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66599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6142" y="-69743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Introduce Notation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3523053" y="1100134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5494144" y="1100134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3784640" y="1176340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821230" y="1176340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815665" y="1176339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3820134" y="1176338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757882" y="1176341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3794472" y="1465565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3788907" y="1465565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772209" y="1453070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3685756" y="2819012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3722347" y="1806007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716782" y="1467054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3721252" y="1176341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784640" y="1230226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3821230" y="1467053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3815665" y="1757765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3820134" y="1757764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4425821" y="762411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5821" y="762411"/>
                <a:ext cx="46621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5421688" y="2903424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1688" y="2903424"/>
                <a:ext cx="4872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299259" y="1866097"/>
                <a:ext cx="1612841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59" y="1866097"/>
                <a:ext cx="1612841" cy="283991"/>
              </a:xfrm>
              <a:prstGeom prst="rect">
                <a:avLst/>
              </a:prstGeom>
              <a:blipFill>
                <a:blip r:embed="rId4"/>
                <a:stretch>
                  <a:fillRect l="-2308" b="-2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1912099" y="1866097"/>
                <a:ext cx="1266783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2099" y="1866097"/>
                <a:ext cx="1266783" cy="283991"/>
              </a:xfrm>
              <a:prstGeom prst="rect">
                <a:avLst/>
              </a:prstGeom>
              <a:blipFill>
                <a:blip r:embed="rId5"/>
                <a:stretch>
                  <a:fillRect b="-8000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8D8CCC6C-4C93-4E5A-B156-D76089F8904A}"/>
              </a:ext>
            </a:extLst>
          </p:cNvPr>
          <p:cNvSpPr/>
          <p:nvPr/>
        </p:nvSpPr>
        <p:spPr>
          <a:xfrm>
            <a:off x="7896640" y="447613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D96D12DF-E621-4722-9146-4462BBD1941B}"/>
              </a:ext>
            </a:extLst>
          </p:cNvPr>
          <p:cNvSpPr/>
          <p:nvPr/>
        </p:nvSpPr>
        <p:spPr>
          <a:xfrm>
            <a:off x="7891075" y="738326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1B59DD8F-5075-4176-BB8E-F71B72AF08BF}"/>
              </a:ext>
            </a:extLst>
          </p:cNvPr>
          <p:cNvSpPr/>
          <p:nvPr/>
        </p:nvSpPr>
        <p:spPr>
          <a:xfrm>
            <a:off x="7896640" y="1023394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4B60C655-565E-455A-931F-88D5E6796CFD}"/>
              </a:ext>
            </a:extLst>
          </p:cNvPr>
          <p:cNvSpPr/>
          <p:nvPr/>
        </p:nvSpPr>
        <p:spPr>
          <a:xfrm>
            <a:off x="7873613" y="2977327"/>
            <a:ext cx="144709" cy="152414"/>
          </a:xfrm>
          <a:prstGeom prst="flowChartConnecto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7" name="Flowchart: Connector 86">
            <a:extLst>
              <a:ext uri="{FF2B5EF4-FFF2-40B4-BE49-F238E27FC236}">
                <a16:creationId xmlns:a16="http://schemas.microsoft.com/office/drawing/2014/main" id="{04CD6F6D-6CE4-417F-B2A0-47E97067A83B}"/>
              </a:ext>
            </a:extLst>
          </p:cNvPr>
          <p:cNvSpPr/>
          <p:nvPr/>
        </p:nvSpPr>
        <p:spPr>
          <a:xfrm>
            <a:off x="7886150" y="1661007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8" name="Flowchart: Connector 87">
            <a:extLst>
              <a:ext uri="{FF2B5EF4-FFF2-40B4-BE49-F238E27FC236}">
                <a16:creationId xmlns:a16="http://schemas.microsoft.com/office/drawing/2014/main" id="{246E455B-E213-4F47-AB1E-6ECB0A156C08}"/>
              </a:ext>
            </a:extLst>
          </p:cNvPr>
          <p:cNvSpPr/>
          <p:nvPr/>
        </p:nvSpPr>
        <p:spPr>
          <a:xfrm>
            <a:off x="7886150" y="1847290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9" name="Flowchart: Connector 88">
            <a:extLst>
              <a:ext uri="{FF2B5EF4-FFF2-40B4-BE49-F238E27FC236}">
                <a16:creationId xmlns:a16="http://schemas.microsoft.com/office/drawing/2014/main" id="{648B4E5F-088E-4CAD-A18C-79AD5FE7C63E}"/>
              </a:ext>
            </a:extLst>
          </p:cNvPr>
          <p:cNvSpPr/>
          <p:nvPr/>
        </p:nvSpPr>
        <p:spPr>
          <a:xfrm>
            <a:off x="7886150" y="2033572"/>
            <a:ext cx="94618" cy="101608"/>
          </a:xfrm>
          <a:prstGeom prst="flowChartConnector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523F814-E2C3-46E3-95D8-7DA35EE28667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663239" y="523820"/>
            <a:ext cx="2233401" cy="63221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43A5572-BEF9-49D2-B8C4-B360AC04AB6D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657674" y="814533"/>
            <a:ext cx="2233401" cy="36180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14ACF2F6-8084-42EF-A36E-75AB9193DB7C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57674" y="1099601"/>
            <a:ext cx="2238966" cy="767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28DC2D38-BD32-4FC2-9035-3741FB7680B5}"/>
              </a:ext>
            </a:extLst>
          </p:cNvPr>
          <p:cNvCxnSpPr>
            <a:cxnSpLocks/>
            <a:stCxn id="62" idx="6"/>
            <a:endCxn id="60" idx="2"/>
          </p:cNvCxnSpPr>
          <p:nvPr/>
        </p:nvCxnSpPr>
        <p:spPr>
          <a:xfrm>
            <a:off x="5644418" y="1176341"/>
            <a:ext cx="2229195" cy="187719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64BAF99C-2BE1-4FFE-9C3D-86BC6455409A}"/>
              </a:ext>
            </a:extLst>
          </p:cNvPr>
          <p:cNvCxnSpPr>
            <a:cxnSpLocks/>
            <a:stCxn id="63" idx="6"/>
            <a:endCxn id="60" idx="2"/>
          </p:cNvCxnSpPr>
          <p:nvPr/>
        </p:nvCxnSpPr>
        <p:spPr>
          <a:xfrm>
            <a:off x="5638853" y="1467054"/>
            <a:ext cx="2234760" cy="158648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FA1C1273-1BD0-4FBD-AA93-64D8C80C5475}"/>
              </a:ext>
            </a:extLst>
          </p:cNvPr>
          <p:cNvCxnSpPr>
            <a:cxnSpLocks/>
            <a:stCxn id="64" idx="6"/>
            <a:endCxn id="60" idx="2"/>
          </p:cNvCxnSpPr>
          <p:nvPr/>
        </p:nvCxnSpPr>
        <p:spPr>
          <a:xfrm>
            <a:off x="5644418" y="1752121"/>
            <a:ext cx="2229195" cy="130141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C54170E7-AFAD-4D5F-A3F9-EAABA10F4DBF}"/>
              </a:ext>
            </a:extLst>
          </p:cNvPr>
          <p:cNvCxnSpPr>
            <a:cxnSpLocks/>
            <a:stCxn id="65" idx="7"/>
            <a:endCxn id="60" idx="2"/>
          </p:cNvCxnSpPr>
          <p:nvPr/>
        </p:nvCxnSpPr>
        <p:spPr>
          <a:xfrm>
            <a:off x="5623226" y="2765125"/>
            <a:ext cx="2250387" cy="288409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0EC518D1-8E3B-4C8B-A8C7-55BA07AE8659}"/>
              </a:ext>
            </a:extLst>
          </p:cNvPr>
          <p:cNvCxnSpPr>
            <a:cxnSpLocks/>
            <a:endCxn id="57" idx="2"/>
          </p:cNvCxnSpPr>
          <p:nvPr/>
        </p:nvCxnSpPr>
        <p:spPr>
          <a:xfrm flipV="1">
            <a:off x="5652109" y="523820"/>
            <a:ext cx="2244531" cy="94323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C979043-A947-4D6F-BEF2-8091A3E9BEF4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5652109" y="814534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F214FD54-9AD9-479B-ADF4-D01BC4CF7110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52109" y="1099601"/>
            <a:ext cx="2244531" cy="36745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F7940AC6-A826-4DEE-9994-8B1C5476614C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5642339" y="577706"/>
            <a:ext cx="2275493" cy="11710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A8BA2F0D-6684-42D6-AB08-6EE2B547F207}"/>
              </a:ext>
            </a:extLst>
          </p:cNvPr>
          <p:cNvCxnSpPr>
            <a:cxnSpLocks/>
          </p:cNvCxnSpPr>
          <p:nvPr/>
        </p:nvCxnSpPr>
        <p:spPr>
          <a:xfrm flipV="1">
            <a:off x="5657674" y="879847"/>
            <a:ext cx="2176810" cy="8722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0FE9B894-C56C-4B11-8E59-E8F31A804402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5657674" y="1099601"/>
            <a:ext cx="2238966" cy="65252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5ED1CDB1-04EE-411B-9591-58CCD08E158A}"/>
              </a:ext>
            </a:extLst>
          </p:cNvPr>
          <p:cNvCxnSpPr>
            <a:cxnSpLocks/>
            <a:endCxn id="59" idx="3"/>
          </p:cNvCxnSpPr>
          <p:nvPr/>
        </p:nvCxnSpPr>
        <p:spPr>
          <a:xfrm flipV="1">
            <a:off x="5636482" y="1153487"/>
            <a:ext cx="2281350" cy="161163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905A1927-7BBC-4210-A100-BE178013FEBB}"/>
              </a:ext>
            </a:extLst>
          </p:cNvPr>
          <p:cNvCxnSpPr>
            <a:cxnSpLocks/>
          </p:cNvCxnSpPr>
          <p:nvPr/>
        </p:nvCxnSpPr>
        <p:spPr>
          <a:xfrm flipV="1">
            <a:off x="5636482" y="836855"/>
            <a:ext cx="2300598" cy="192827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9BAC45E6-965F-4AEC-B3B5-CEA2FBC8B63B}"/>
              </a:ext>
            </a:extLst>
          </p:cNvPr>
          <p:cNvCxnSpPr>
            <a:cxnSpLocks/>
          </p:cNvCxnSpPr>
          <p:nvPr/>
        </p:nvCxnSpPr>
        <p:spPr>
          <a:xfrm flipV="1">
            <a:off x="5636482" y="564481"/>
            <a:ext cx="2265696" cy="220064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/>
              <p:nvPr/>
            </p:nvSpPr>
            <p:spPr>
              <a:xfrm>
                <a:off x="6448681" y="421498"/>
                <a:ext cx="400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7B947ACC-0925-4FD4-A9D5-FD80B7A54B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8681" y="421498"/>
                <a:ext cx="40075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/>
              <p:nvPr/>
            </p:nvSpPr>
            <p:spPr>
              <a:xfrm>
                <a:off x="8118661" y="360697"/>
                <a:ext cx="2777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45FBF4FC-4CFE-4A5E-B9FC-205DA63BE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661" y="360697"/>
                <a:ext cx="277768" cy="276999"/>
              </a:xfrm>
              <a:prstGeom prst="rect">
                <a:avLst/>
              </a:prstGeom>
              <a:blipFill>
                <a:blip r:embed="rId7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/>
              <p:nvPr/>
            </p:nvSpPr>
            <p:spPr>
              <a:xfrm>
                <a:off x="8103007" y="640878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F6E0224-16C1-4368-A1AD-CF8EB9260F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07" y="640878"/>
                <a:ext cx="283091" cy="276999"/>
              </a:xfrm>
              <a:prstGeom prst="rect">
                <a:avLst/>
              </a:prstGeom>
              <a:blipFill>
                <a:blip r:embed="rId8"/>
                <a:stretch>
                  <a:fillRect l="-17391" r="-4348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/>
              <p:nvPr/>
            </p:nvSpPr>
            <p:spPr>
              <a:xfrm>
                <a:off x="8103007" y="929658"/>
                <a:ext cx="2830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E685AB13-57BF-45C1-B75C-E3BDC34FF7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03007" y="929658"/>
                <a:ext cx="283091" cy="276999"/>
              </a:xfrm>
              <a:prstGeom prst="rect">
                <a:avLst/>
              </a:prstGeom>
              <a:blipFill>
                <a:blip r:embed="rId9"/>
                <a:stretch>
                  <a:fillRect l="-17391" r="-4348" b="-217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/>
              <p:nvPr/>
            </p:nvSpPr>
            <p:spPr>
              <a:xfrm>
                <a:off x="8075150" y="2925745"/>
                <a:ext cx="52059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BF0E0831-EBBE-4226-A17F-5505FE75F9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5150" y="2925745"/>
                <a:ext cx="520592" cy="276999"/>
              </a:xfrm>
              <a:prstGeom prst="rect">
                <a:avLst/>
              </a:prstGeom>
              <a:blipFill>
                <a:blip r:embed="rId10"/>
                <a:stretch>
                  <a:fillRect l="-12195" r="-2439" b="-260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C81CA398-5198-4212-B3C4-CDEF3EA8753F}"/>
              </a:ext>
            </a:extLst>
          </p:cNvPr>
          <p:cNvSpPr/>
          <p:nvPr/>
        </p:nvSpPr>
        <p:spPr>
          <a:xfrm rot="16200000">
            <a:off x="1389889" y="1204914"/>
            <a:ext cx="678592" cy="285985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/>
              <p:nvPr/>
            </p:nvSpPr>
            <p:spPr>
              <a:xfrm>
                <a:off x="1472215" y="3110402"/>
                <a:ext cx="51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2215" y="3110402"/>
                <a:ext cx="515141" cy="276999"/>
              </a:xfrm>
              <a:prstGeom prst="rect">
                <a:avLst/>
              </a:prstGeom>
              <a:blipFill>
                <a:blip r:embed="rId11"/>
                <a:stretch>
                  <a:fillRect l="-4878" r="-2439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3178882" y="3655876"/>
                <a:ext cx="2922788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8882" y="3655876"/>
                <a:ext cx="2922788" cy="323165"/>
              </a:xfrm>
              <a:prstGeom prst="rect">
                <a:avLst/>
              </a:prstGeom>
              <a:blipFill>
                <a:blip r:embed="rId12"/>
                <a:stretch>
                  <a:fillRect l="-1299" t="-4000" r="-303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FD90706-326D-4F01-9D57-9A0874277449}"/>
                  </a:ext>
                </a:extLst>
              </p:cNvPr>
              <p:cNvSpPr txBox="1"/>
              <p:nvPr/>
            </p:nvSpPr>
            <p:spPr>
              <a:xfrm>
                <a:off x="2362294" y="4288810"/>
                <a:ext cx="4746428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|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2100">
                          <a:latin typeface="Cambria Math" panose="02040503050406030204" pitchFamily="18" charset="0"/>
                        </a:rPr>
                        <m:t>softmax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7FD90706-326D-4F01-9D57-9A0874277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2294" y="4288810"/>
                <a:ext cx="4746428" cy="323165"/>
              </a:xfrm>
              <a:prstGeom prst="rect">
                <a:avLst/>
              </a:prstGeom>
              <a:blipFill>
                <a:blip r:embed="rId13"/>
                <a:stretch>
                  <a:fillRect l="-800" r="-1333" b="-3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Rectangle 113">
            <a:extLst>
              <a:ext uri="{FF2B5EF4-FFF2-40B4-BE49-F238E27FC236}">
                <a16:creationId xmlns:a16="http://schemas.microsoft.com/office/drawing/2014/main" id="{0F9B8E4B-A389-435F-8F5C-ECF1205AD0F9}"/>
              </a:ext>
            </a:extLst>
          </p:cNvPr>
          <p:cNvSpPr/>
          <p:nvPr/>
        </p:nvSpPr>
        <p:spPr>
          <a:xfrm rot="5400000">
            <a:off x="7446853" y="1619497"/>
            <a:ext cx="2632036" cy="298157"/>
          </a:xfrm>
          <a:prstGeom prst="rect">
            <a:avLst/>
          </a:pr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Softmax</a:t>
            </a:r>
            <a:endParaRPr lang="en-US" dirty="0"/>
          </a:p>
        </p:txBody>
      </p:sp>
      <p:sp>
        <p:nvSpPr>
          <p:cNvPr id="115" name="Arrow: Right 114">
            <a:extLst>
              <a:ext uri="{FF2B5EF4-FFF2-40B4-BE49-F238E27FC236}">
                <a16:creationId xmlns:a16="http://schemas.microsoft.com/office/drawing/2014/main" id="{5FAD8F45-F68E-41D3-86A0-7498BE78D975}"/>
              </a:ext>
            </a:extLst>
          </p:cNvPr>
          <p:cNvSpPr/>
          <p:nvPr/>
        </p:nvSpPr>
        <p:spPr>
          <a:xfrm>
            <a:off x="8297289" y="1810356"/>
            <a:ext cx="226002" cy="23545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16646422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155175" y="-16487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tx2"/>
                </a:solidFill>
              </a:rPr>
              <a:t>Intuition on Model for Predicting </a:t>
            </a:r>
            <a:r>
              <a:rPr lang="en-US" i="1" dirty="0">
                <a:solidFill>
                  <a:schemeClr val="tx2"/>
                </a:solidFill>
              </a:rPr>
              <a:t>n</a:t>
            </a:r>
            <a:r>
              <a:rPr lang="en-US" dirty="0">
                <a:solidFill>
                  <a:schemeClr val="tx2"/>
                </a:solidFill>
              </a:rPr>
              <a:t>th Word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13E586C-E2A1-4216-83C7-59AA083BF582}"/>
              </a:ext>
            </a:extLst>
          </p:cNvPr>
          <p:cNvGrpSpPr/>
          <p:nvPr/>
        </p:nvGrpSpPr>
        <p:grpSpPr>
          <a:xfrm>
            <a:off x="265655" y="608931"/>
            <a:ext cx="8612690" cy="3026705"/>
            <a:chOff x="399012" y="480928"/>
            <a:chExt cx="11483587" cy="4035606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81A4B573-943C-4CE1-9681-3EF1F6BB9FE7}"/>
                </a:ext>
              </a:extLst>
            </p:cNvPr>
            <p:cNvGrpSpPr/>
            <p:nvPr/>
          </p:nvGrpSpPr>
          <p:grpSpPr>
            <a:xfrm>
              <a:off x="4697403" y="1466845"/>
              <a:ext cx="200365" cy="2393445"/>
              <a:chOff x="3578090" y="4389909"/>
              <a:chExt cx="178903" cy="2107097"/>
            </a:xfrm>
          </p:grpSpPr>
          <p:sp>
            <p:nvSpPr>
              <p:cNvPr id="50" name="Flowchart: Connector 49">
                <a:extLst>
                  <a:ext uri="{FF2B5EF4-FFF2-40B4-BE49-F238E27FC236}">
                    <a16:creationId xmlns:a16="http://schemas.microsoft.com/office/drawing/2014/main" id="{F0CFA303-D5E6-4A0A-94E4-C90C85C02CF4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1" name="Flowchart: Connector 50">
                <a:extLst>
                  <a:ext uri="{FF2B5EF4-FFF2-40B4-BE49-F238E27FC236}">
                    <a16:creationId xmlns:a16="http://schemas.microsoft.com/office/drawing/2014/main" id="{38812B58-E1F1-4FAF-93F2-0F132F40576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2" name="Flowchart: Connector 51">
                <a:extLst>
                  <a:ext uri="{FF2B5EF4-FFF2-40B4-BE49-F238E27FC236}">
                    <a16:creationId xmlns:a16="http://schemas.microsoft.com/office/drawing/2014/main" id="{6CA38C4E-86B7-4402-BCA9-B5A933FE7A4A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3" name="Flowchart: Connector 52">
                <a:extLst>
                  <a:ext uri="{FF2B5EF4-FFF2-40B4-BE49-F238E27FC236}">
                    <a16:creationId xmlns:a16="http://schemas.microsoft.com/office/drawing/2014/main" id="{29847681-24D3-4246-B9EB-E75220B083D7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4" name="Flowchart: Connector 53">
                <a:extLst>
                  <a:ext uri="{FF2B5EF4-FFF2-40B4-BE49-F238E27FC236}">
                    <a16:creationId xmlns:a16="http://schemas.microsoft.com/office/drawing/2014/main" id="{5EFEEF9E-70C7-4895-961D-D128518DEC0D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5" name="Flowchart: Connector 54">
                <a:extLst>
                  <a:ext uri="{FF2B5EF4-FFF2-40B4-BE49-F238E27FC236}">
                    <a16:creationId xmlns:a16="http://schemas.microsoft.com/office/drawing/2014/main" id="{97849F2A-CAB3-4296-ABF0-EF4A3B396FAF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56" name="Flowchart: Connector 55">
                <a:extLst>
                  <a:ext uri="{FF2B5EF4-FFF2-40B4-BE49-F238E27FC236}">
                    <a16:creationId xmlns:a16="http://schemas.microsoft.com/office/drawing/2014/main" id="{5012D812-BFB7-4FB4-88BD-B0F5120C327E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9236763B-06B4-41FB-9164-E559564C7805}"/>
                </a:ext>
              </a:extLst>
            </p:cNvPr>
            <p:cNvGrpSpPr/>
            <p:nvPr/>
          </p:nvGrpSpPr>
          <p:grpSpPr>
            <a:xfrm>
              <a:off x="7325525" y="1466845"/>
              <a:ext cx="200365" cy="2393445"/>
              <a:chOff x="3578090" y="4389909"/>
              <a:chExt cx="178903" cy="2107097"/>
            </a:xfrm>
          </p:grpSpPr>
          <p:sp>
            <p:nvSpPr>
              <p:cNvPr id="62" name="Flowchart: Connector 61">
                <a:extLst>
                  <a:ext uri="{FF2B5EF4-FFF2-40B4-BE49-F238E27FC236}">
                    <a16:creationId xmlns:a16="http://schemas.microsoft.com/office/drawing/2014/main" id="{65384838-7616-43A5-91BF-6456D766B97B}"/>
                  </a:ext>
                </a:extLst>
              </p:cNvPr>
              <p:cNvSpPr/>
              <p:nvPr/>
            </p:nvSpPr>
            <p:spPr>
              <a:xfrm>
                <a:off x="3584715" y="438990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3" name="Flowchart: Connector 62">
                <a:extLst>
                  <a:ext uri="{FF2B5EF4-FFF2-40B4-BE49-F238E27FC236}">
                    <a16:creationId xmlns:a16="http://schemas.microsoft.com/office/drawing/2014/main" id="{840B3672-3F32-4A71-AD7D-6EBD2D827B56}"/>
                  </a:ext>
                </a:extLst>
              </p:cNvPr>
              <p:cNvSpPr/>
              <p:nvPr/>
            </p:nvSpPr>
            <p:spPr>
              <a:xfrm>
                <a:off x="3578090" y="4731152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4" name="Flowchart: Connector 63">
                <a:extLst>
                  <a:ext uri="{FF2B5EF4-FFF2-40B4-BE49-F238E27FC236}">
                    <a16:creationId xmlns:a16="http://schemas.microsoft.com/office/drawing/2014/main" id="{848F75C4-B7B5-43E2-807B-01FBD4676D64}"/>
                  </a:ext>
                </a:extLst>
              </p:cNvPr>
              <p:cNvSpPr/>
              <p:nvPr/>
            </p:nvSpPr>
            <p:spPr>
              <a:xfrm>
                <a:off x="3584715" y="5065769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5" name="Flowchart: Connector 64">
                <a:extLst>
                  <a:ext uri="{FF2B5EF4-FFF2-40B4-BE49-F238E27FC236}">
                    <a16:creationId xmlns:a16="http://schemas.microsoft.com/office/drawing/2014/main" id="{E11F3A34-607C-4A0D-928A-2EFC340FA376}"/>
                  </a:ext>
                </a:extLst>
              </p:cNvPr>
              <p:cNvSpPr/>
              <p:nvPr/>
            </p:nvSpPr>
            <p:spPr>
              <a:xfrm>
                <a:off x="3584715" y="6318101"/>
                <a:ext cx="172278" cy="178905"/>
              </a:xfrm>
              <a:prstGeom prst="flowChartConnector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6" name="Flowchart: Connector 65">
                <a:extLst>
                  <a:ext uri="{FF2B5EF4-FFF2-40B4-BE49-F238E27FC236}">
                    <a16:creationId xmlns:a16="http://schemas.microsoft.com/office/drawing/2014/main" id="{D8EA568B-3BF2-4F8D-B598-C6C5DCFEADD3}"/>
                  </a:ext>
                </a:extLst>
              </p:cNvPr>
              <p:cNvSpPr/>
              <p:nvPr/>
            </p:nvSpPr>
            <p:spPr>
              <a:xfrm>
                <a:off x="3617844" y="5503092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7" name="Flowchart: Connector 66">
                <a:extLst>
                  <a:ext uri="{FF2B5EF4-FFF2-40B4-BE49-F238E27FC236}">
                    <a16:creationId xmlns:a16="http://schemas.microsoft.com/office/drawing/2014/main" id="{4D29939C-922B-4E5A-A767-7C3EE47732DD}"/>
                  </a:ext>
                </a:extLst>
              </p:cNvPr>
              <p:cNvSpPr/>
              <p:nvPr/>
            </p:nvSpPr>
            <p:spPr>
              <a:xfrm>
                <a:off x="3617844" y="5721753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  <p:sp>
            <p:nvSpPr>
              <p:cNvPr id="68" name="Flowchart: Connector 67">
                <a:extLst>
                  <a:ext uri="{FF2B5EF4-FFF2-40B4-BE49-F238E27FC236}">
                    <a16:creationId xmlns:a16="http://schemas.microsoft.com/office/drawing/2014/main" id="{3AB9CB9A-7ED3-4C96-8873-F6A72FC5AF94}"/>
                  </a:ext>
                </a:extLst>
              </p:cNvPr>
              <p:cNvSpPr/>
              <p:nvPr/>
            </p:nvSpPr>
            <p:spPr>
              <a:xfrm>
                <a:off x="3617844" y="5940414"/>
                <a:ext cx="112644" cy="119269"/>
              </a:xfrm>
              <a:prstGeom prst="flowChartConnector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0"/>
              </a:p>
            </p:txBody>
          </p: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F09D315-763C-4490-9B7D-38D3784BE578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>
              <a:off x="5046186" y="1568453"/>
              <a:ext cx="2286759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CAC30E47-E878-4504-BBDD-D520F4DC511D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>
              <a:off x="5094973" y="1568453"/>
              <a:ext cx="2230552" cy="38761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338E8DA3-4DBF-4E37-A754-4F55EFEACED1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5087553" y="1568452"/>
              <a:ext cx="2245392" cy="7677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536430CD-9B4A-4EEB-A84C-25F334FBF5C6}"/>
                </a:ext>
              </a:extLst>
            </p:cNvPr>
            <p:cNvCxnSpPr>
              <a:cxnSpLocks/>
              <a:endCxn id="65" idx="1"/>
            </p:cNvCxnSpPr>
            <p:nvPr/>
          </p:nvCxnSpPr>
          <p:spPr>
            <a:xfrm>
              <a:off x="5093512" y="1568451"/>
              <a:ext cx="2267689" cy="211838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1C7A8F2-93F5-444F-A382-1ED233B6C1C7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5010509" y="1568454"/>
              <a:ext cx="2322435" cy="3856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D5DA7E15-03EA-47A0-850E-7F2A1937C27E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>
              <a:off x="5059296" y="1954087"/>
              <a:ext cx="2266229" cy="198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88678913-4F08-4DC3-AF23-3C643ED60BA3}"/>
                </a:ext>
              </a:extLst>
            </p:cNvPr>
            <p:cNvCxnSpPr>
              <a:cxnSpLocks/>
              <a:endCxn id="64" idx="2"/>
            </p:cNvCxnSpPr>
            <p:nvPr/>
          </p:nvCxnSpPr>
          <p:spPr>
            <a:xfrm>
              <a:off x="5051876" y="1954086"/>
              <a:ext cx="2281068" cy="38207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>
              <a:extLst>
                <a:ext uri="{FF2B5EF4-FFF2-40B4-BE49-F238E27FC236}">
                  <a16:creationId xmlns:a16="http://schemas.microsoft.com/office/drawing/2014/main" id="{D866841A-A4CF-4CC3-B6C9-60D6A0AB7433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029611" y="1937426"/>
              <a:ext cx="2303333" cy="182125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F09D7093-DEE6-48BF-9E1E-896E53065157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 flipV="1">
              <a:off x="4914342" y="3758682"/>
              <a:ext cx="2418602" cy="222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AA3641CA-F574-4111-B271-B86C460F95F9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V="1">
              <a:off x="4963129" y="2408009"/>
              <a:ext cx="2398072" cy="137290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F32A6540-0B9B-4EAA-8D4C-024B8DEDBDE5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4955709" y="1956071"/>
              <a:ext cx="2369815" cy="182484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AB1E060B-9CFE-4B55-B3C0-7BA065C5B73A}"/>
                </a:ext>
              </a:extLst>
            </p:cNvPr>
            <p:cNvCxnSpPr>
              <a:cxnSpLocks/>
              <a:endCxn id="62" idx="2"/>
            </p:cNvCxnSpPr>
            <p:nvPr/>
          </p:nvCxnSpPr>
          <p:spPr>
            <a:xfrm flipV="1">
              <a:off x="4961669" y="1568454"/>
              <a:ext cx="2371276" cy="221245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2F1717AF-8743-496E-8AC9-9B48B39CEE17}"/>
                </a:ext>
              </a:extLst>
            </p:cNvPr>
            <p:cNvCxnSpPr>
              <a:cxnSpLocks/>
              <a:endCxn id="62" idx="3"/>
            </p:cNvCxnSpPr>
            <p:nvPr/>
          </p:nvCxnSpPr>
          <p:spPr>
            <a:xfrm flipV="1">
              <a:off x="5046186" y="1640302"/>
              <a:ext cx="2315016" cy="7033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3B373211-ED2F-41BB-92B2-411BA46972FE}"/>
                </a:ext>
              </a:extLst>
            </p:cNvPr>
            <p:cNvCxnSpPr>
              <a:cxnSpLocks/>
              <a:endCxn id="63" idx="2"/>
            </p:cNvCxnSpPr>
            <p:nvPr/>
          </p:nvCxnSpPr>
          <p:spPr>
            <a:xfrm flipV="1">
              <a:off x="5094973" y="1956071"/>
              <a:ext cx="2230552" cy="38761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5D05B7D9-31C2-4D85-BE1C-73AFF087AD73}"/>
                </a:ext>
              </a:extLst>
            </p:cNvPr>
            <p:cNvCxnSpPr>
              <a:cxnSpLocks/>
            </p:cNvCxnSpPr>
            <p:nvPr/>
          </p:nvCxnSpPr>
          <p:spPr>
            <a:xfrm>
              <a:off x="5087553" y="2343686"/>
              <a:ext cx="2110177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E3AE00CF-C459-462F-8C70-75AC1139B95A}"/>
                </a:ext>
              </a:extLst>
            </p:cNvPr>
            <p:cNvCxnSpPr>
              <a:cxnSpLocks/>
              <a:endCxn id="65" idx="2"/>
            </p:cNvCxnSpPr>
            <p:nvPr/>
          </p:nvCxnSpPr>
          <p:spPr>
            <a:xfrm>
              <a:off x="5093512" y="2343685"/>
              <a:ext cx="2239433" cy="141499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8E44F31-41D6-4C7E-BC89-5E3CDC65FE15}"/>
                    </a:ext>
                  </a:extLst>
                </p:cNvPr>
                <p:cNvSpPr/>
                <p:nvPr/>
              </p:nvSpPr>
              <p:spPr>
                <a:xfrm>
                  <a:off x="5901095" y="1016548"/>
                  <a:ext cx="621624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5" name="Rectangle 84">
                  <a:extLst>
                    <a:ext uri="{FF2B5EF4-FFF2-40B4-BE49-F238E27FC236}">
                      <a16:creationId xmlns:a16="http://schemas.microsoft.com/office/drawing/2014/main" id="{C8E44F31-41D6-4C7E-BC89-5E3CDC65FE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01095" y="1016548"/>
                  <a:ext cx="621624" cy="492443"/>
                </a:xfrm>
                <a:prstGeom prst="rect">
                  <a:avLst/>
                </a:prstGeom>
                <a:blipFill>
                  <a:blip r:embed="rId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DF16AFA-9B76-407C-B7FB-B85D20B5FC5E}"/>
                    </a:ext>
                  </a:extLst>
                </p:cNvPr>
                <p:cNvSpPr txBox="1"/>
                <p:nvPr/>
              </p:nvSpPr>
              <p:spPr>
                <a:xfrm>
                  <a:off x="7228918" y="3871232"/>
                  <a:ext cx="649665" cy="49244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DF16AFA-9B76-407C-B7FB-B85D20B5FC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28918" y="3871232"/>
                  <a:ext cx="649665" cy="492443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8B7564A-B348-48F5-9893-F419F724F34C}"/>
                    </a:ext>
                  </a:extLst>
                </p:cNvPr>
                <p:cNvSpPr/>
                <p:nvPr/>
              </p:nvSpPr>
              <p:spPr>
                <a:xfrm>
                  <a:off x="399012" y="2488128"/>
                  <a:ext cx="2150454" cy="3786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Vector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for</m:t>
                        </m:r>
                        <m:r>
                          <a:rPr 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8B7564A-B348-48F5-9893-F419F724F34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9012" y="2488128"/>
                  <a:ext cx="2150454" cy="378655"/>
                </a:xfrm>
                <a:prstGeom prst="rect">
                  <a:avLst/>
                </a:prstGeom>
                <a:blipFill>
                  <a:blip r:embed="rId4"/>
                  <a:stretch>
                    <a:fillRect l="-3662"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D248320-E422-4E1C-91A3-1D1FCA0EE3D9}"/>
                    </a:ext>
                  </a:extLst>
                </p:cNvPr>
                <p:cNvSpPr/>
                <p:nvPr/>
              </p:nvSpPr>
              <p:spPr>
                <a:xfrm>
                  <a:off x="2549465" y="2488128"/>
                  <a:ext cx="1689044" cy="378655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9D248320-E422-4E1C-91A3-1D1FCA0EE3D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49465" y="2488128"/>
                  <a:ext cx="1689044" cy="378655"/>
                </a:xfrm>
                <a:prstGeom prst="rect">
                  <a:avLst/>
                </a:prstGeom>
                <a:blipFill>
                  <a:blip r:embed="rId5"/>
                  <a:stretch>
                    <a:fillRect b="-10769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7" name="Flowchart: Connector 56">
              <a:extLst>
                <a:ext uri="{FF2B5EF4-FFF2-40B4-BE49-F238E27FC236}">
                  <a16:creationId xmlns:a16="http://schemas.microsoft.com/office/drawing/2014/main" id="{8D8CCC6C-4C93-4E5A-B156-D76089F8904A}"/>
                </a:ext>
              </a:extLst>
            </p:cNvPr>
            <p:cNvSpPr/>
            <p:nvPr/>
          </p:nvSpPr>
          <p:spPr>
            <a:xfrm>
              <a:off x="10528853" y="596818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8" name="Flowchart: Connector 57">
              <a:extLst>
                <a:ext uri="{FF2B5EF4-FFF2-40B4-BE49-F238E27FC236}">
                  <a16:creationId xmlns:a16="http://schemas.microsoft.com/office/drawing/2014/main" id="{D96D12DF-E621-4722-9146-4462BBD1941B}"/>
                </a:ext>
              </a:extLst>
            </p:cNvPr>
            <p:cNvSpPr/>
            <p:nvPr/>
          </p:nvSpPr>
          <p:spPr>
            <a:xfrm>
              <a:off x="10521433" y="98443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9" name="Flowchart: Connector 58">
              <a:extLst>
                <a:ext uri="{FF2B5EF4-FFF2-40B4-BE49-F238E27FC236}">
                  <a16:creationId xmlns:a16="http://schemas.microsoft.com/office/drawing/2014/main" id="{1B59DD8F-5075-4176-BB8E-F71B72AF08BF}"/>
                </a:ext>
              </a:extLst>
            </p:cNvPr>
            <p:cNvSpPr/>
            <p:nvPr/>
          </p:nvSpPr>
          <p:spPr>
            <a:xfrm>
              <a:off x="10528853" y="1364525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0" name="Flowchart: Connector 59">
              <a:extLst>
                <a:ext uri="{FF2B5EF4-FFF2-40B4-BE49-F238E27FC236}">
                  <a16:creationId xmlns:a16="http://schemas.microsoft.com/office/drawing/2014/main" id="{4B60C655-565E-455A-931F-88D5E6796CFD}"/>
                </a:ext>
              </a:extLst>
            </p:cNvPr>
            <p:cNvSpPr/>
            <p:nvPr/>
          </p:nvSpPr>
          <p:spPr>
            <a:xfrm>
              <a:off x="10498150" y="3969769"/>
              <a:ext cx="192945" cy="203218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7" name="Flowchart: Connector 86">
              <a:extLst>
                <a:ext uri="{FF2B5EF4-FFF2-40B4-BE49-F238E27FC236}">
                  <a16:creationId xmlns:a16="http://schemas.microsoft.com/office/drawing/2014/main" id="{04CD6F6D-6CE4-417F-B2A0-47E97067A83B}"/>
                </a:ext>
              </a:extLst>
            </p:cNvPr>
            <p:cNvSpPr/>
            <p:nvPr/>
          </p:nvSpPr>
          <p:spPr>
            <a:xfrm>
              <a:off x="10514866" y="2214676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8" name="Flowchart: Connector 87">
              <a:extLst>
                <a:ext uri="{FF2B5EF4-FFF2-40B4-BE49-F238E27FC236}">
                  <a16:creationId xmlns:a16="http://schemas.microsoft.com/office/drawing/2014/main" id="{246E455B-E213-4F47-AB1E-6ECB0A156C08}"/>
                </a:ext>
              </a:extLst>
            </p:cNvPr>
            <p:cNvSpPr/>
            <p:nvPr/>
          </p:nvSpPr>
          <p:spPr>
            <a:xfrm>
              <a:off x="10514866" y="2463053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9" name="Flowchart: Connector 88">
              <a:extLst>
                <a:ext uri="{FF2B5EF4-FFF2-40B4-BE49-F238E27FC236}">
                  <a16:creationId xmlns:a16="http://schemas.microsoft.com/office/drawing/2014/main" id="{648B4E5F-088E-4CAD-A18C-79AD5FE7C63E}"/>
                </a:ext>
              </a:extLst>
            </p:cNvPr>
            <p:cNvSpPr/>
            <p:nvPr/>
          </p:nvSpPr>
          <p:spPr>
            <a:xfrm>
              <a:off x="10514866" y="2711429"/>
              <a:ext cx="126157" cy="135477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9523F814-E2C3-46E3-95D8-7DA35EE28667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550985" y="698427"/>
              <a:ext cx="2977868" cy="84294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643A5572-BEF9-49D2-B8C4-B360AC04AB6D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7543565" y="1086044"/>
              <a:ext cx="2977868" cy="4824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4ACF2F6-8084-42EF-A36E-75AB9193DB7C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543565" y="1466134"/>
              <a:ext cx="2985288" cy="10232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28DC2D38-BD32-4FC2-9035-3741FB7680B5}"/>
                </a:ext>
              </a:extLst>
            </p:cNvPr>
            <p:cNvCxnSpPr>
              <a:cxnSpLocks/>
              <a:stCxn id="62" idx="6"/>
              <a:endCxn id="60" idx="2"/>
            </p:cNvCxnSpPr>
            <p:nvPr/>
          </p:nvCxnSpPr>
          <p:spPr>
            <a:xfrm>
              <a:off x="7525890" y="1568454"/>
              <a:ext cx="2972260" cy="250292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4BAF99C-2BE1-4FFE-9C3D-86BC6455409A}"/>
                </a:ext>
              </a:extLst>
            </p:cNvPr>
            <p:cNvCxnSpPr>
              <a:cxnSpLocks/>
              <a:stCxn id="63" idx="6"/>
              <a:endCxn id="60" idx="2"/>
            </p:cNvCxnSpPr>
            <p:nvPr/>
          </p:nvCxnSpPr>
          <p:spPr>
            <a:xfrm>
              <a:off x="7518470" y="1956071"/>
              <a:ext cx="2979680" cy="211530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FA1C1273-1BD0-4FBD-AA93-64D8C80C5475}"/>
                </a:ext>
              </a:extLst>
            </p:cNvPr>
            <p:cNvCxnSpPr>
              <a:cxnSpLocks/>
              <a:stCxn id="64" idx="6"/>
              <a:endCxn id="60" idx="2"/>
            </p:cNvCxnSpPr>
            <p:nvPr/>
          </p:nvCxnSpPr>
          <p:spPr>
            <a:xfrm>
              <a:off x="7525890" y="2336161"/>
              <a:ext cx="2972260" cy="173521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C54170E7-AFAD-4D5F-A3F9-EAABA10F4DBF}"/>
                </a:ext>
              </a:extLst>
            </p:cNvPr>
            <p:cNvCxnSpPr>
              <a:cxnSpLocks/>
              <a:stCxn id="65" idx="7"/>
              <a:endCxn id="60" idx="2"/>
            </p:cNvCxnSpPr>
            <p:nvPr/>
          </p:nvCxnSpPr>
          <p:spPr>
            <a:xfrm>
              <a:off x="7497634" y="3686833"/>
              <a:ext cx="3000516" cy="38454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0EC518D1-8E3B-4C8B-A8C7-55BA07AE8659}"/>
                </a:ext>
              </a:extLst>
            </p:cNvPr>
            <p:cNvCxnSpPr>
              <a:cxnSpLocks/>
              <a:endCxn id="57" idx="2"/>
            </p:cNvCxnSpPr>
            <p:nvPr/>
          </p:nvCxnSpPr>
          <p:spPr>
            <a:xfrm flipV="1">
              <a:off x="7536145" y="698427"/>
              <a:ext cx="2992708" cy="125764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CC979043-A947-4D6F-BEF2-8091A3E9BEF4}"/>
                </a:ext>
              </a:extLst>
            </p:cNvPr>
            <p:cNvCxnSpPr>
              <a:cxnSpLocks/>
              <a:endCxn id="58" idx="2"/>
            </p:cNvCxnSpPr>
            <p:nvPr/>
          </p:nvCxnSpPr>
          <p:spPr>
            <a:xfrm flipV="1">
              <a:off x="7536145" y="108604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F214FD54-9AD9-479B-ADF4-D01BC4CF7110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536145" y="1466134"/>
              <a:ext cx="2992708" cy="48993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F7940AC6-A826-4DEE-9994-8B1C5476614C}"/>
                </a:ext>
              </a:extLst>
            </p:cNvPr>
            <p:cNvCxnSpPr>
              <a:cxnSpLocks/>
              <a:endCxn id="57" idx="3"/>
            </p:cNvCxnSpPr>
            <p:nvPr/>
          </p:nvCxnSpPr>
          <p:spPr>
            <a:xfrm flipV="1">
              <a:off x="7523119" y="770275"/>
              <a:ext cx="3033990" cy="15613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A8BA2F0D-6684-42D6-AB08-6EE2B547F2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43565" y="1173129"/>
              <a:ext cx="2902413" cy="116303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FE9B894-C56C-4B11-8E59-E8F31A804402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 flipV="1">
              <a:off x="7543565" y="1466134"/>
              <a:ext cx="2985288" cy="870027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5ED1CDB1-04EE-411B-9591-58CCD08E158A}"/>
                </a:ext>
              </a:extLst>
            </p:cNvPr>
            <p:cNvCxnSpPr>
              <a:cxnSpLocks/>
              <a:endCxn id="59" idx="3"/>
            </p:cNvCxnSpPr>
            <p:nvPr/>
          </p:nvCxnSpPr>
          <p:spPr>
            <a:xfrm flipV="1">
              <a:off x="7515309" y="1537982"/>
              <a:ext cx="3041800" cy="214885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905A1927-7BBC-4210-A100-BE178013FE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309" y="1115807"/>
              <a:ext cx="3067464" cy="2571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9BAC45E6-965F-4AEC-B3B5-CEA2FBC8B6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5309" y="752641"/>
              <a:ext cx="3020928" cy="293419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B947ACC-0925-4FD4-A9D5-FD80B7A54B5C}"/>
                    </a:ext>
                  </a:extLst>
                </p:cNvPr>
                <p:cNvSpPr/>
                <p:nvPr/>
              </p:nvSpPr>
              <p:spPr>
                <a:xfrm>
                  <a:off x="8598240" y="561997"/>
                  <a:ext cx="534335" cy="49244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8" name="Rectangle 107">
                  <a:extLst>
                    <a:ext uri="{FF2B5EF4-FFF2-40B4-BE49-F238E27FC236}">
                      <a16:creationId xmlns:a16="http://schemas.microsoft.com/office/drawing/2014/main" id="{7B947ACC-0925-4FD4-A9D5-FD80B7A54B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98240" y="561997"/>
                  <a:ext cx="534335" cy="49244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5FBF4FC-4CFE-4A5E-B9FC-205DA63BE7D7}"/>
                    </a:ext>
                  </a:extLst>
                </p:cNvPr>
                <p:cNvSpPr txBox="1"/>
                <p:nvPr/>
              </p:nvSpPr>
              <p:spPr>
                <a:xfrm>
                  <a:off x="10824882" y="480928"/>
                  <a:ext cx="3703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5FBF4FC-4CFE-4A5E-B9FC-205DA63BE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24882" y="480928"/>
                  <a:ext cx="37035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8182" r="-4545" b="-2272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F6E0224-16C1-4368-A1AD-CF8EB9260F60}"/>
                    </a:ext>
                  </a:extLst>
                </p:cNvPr>
                <p:cNvSpPr txBox="1"/>
                <p:nvPr/>
              </p:nvSpPr>
              <p:spPr>
                <a:xfrm>
                  <a:off x="10804010" y="854503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9F6E0224-16C1-4368-A1AD-CF8EB9260F6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010" y="854503"/>
                  <a:ext cx="377455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16667" r="-4167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685AB13-57BF-45C1-B75C-E3BDC34FF738}"/>
                    </a:ext>
                  </a:extLst>
                </p:cNvPr>
                <p:cNvSpPr txBox="1"/>
                <p:nvPr/>
              </p:nvSpPr>
              <p:spPr>
                <a:xfrm>
                  <a:off x="10804010" y="1239543"/>
                  <a:ext cx="3774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E685AB13-57BF-45C1-B75C-E3BDC34FF7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4010" y="1239543"/>
                  <a:ext cx="377455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6667" r="-4167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0E0831-EBBE-4226-A17F-5505FE75F92F}"/>
                    </a:ext>
                  </a:extLst>
                </p:cNvPr>
                <p:cNvSpPr txBox="1"/>
                <p:nvPr/>
              </p:nvSpPr>
              <p:spPr>
                <a:xfrm>
                  <a:off x="10766867" y="3900993"/>
                  <a:ext cx="6941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BF0E0831-EBBE-4226-A17F-5505FE75F9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66867" y="3900993"/>
                  <a:ext cx="69412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9524" r="-2381" b="-2173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Left Brace 3">
              <a:extLst>
                <a:ext uri="{FF2B5EF4-FFF2-40B4-BE49-F238E27FC236}">
                  <a16:creationId xmlns:a16="http://schemas.microsoft.com/office/drawing/2014/main" id="{C81CA398-5198-4212-B3C4-CDEF3EA8753F}"/>
                </a:ext>
              </a:extLst>
            </p:cNvPr>
            <p:cNvSpPr/>
            <p:nvPr/>
          </p:nvSpPr>
          <p:spPr>
            <a:xfrm rot="16200000">
              <a:off x="1853185" y="1606552"/>
              <a:ext cx="904789" cy="3813133"/>
            </a:xfrm>
            <a:prstGeom prst="leftBrac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40E26F2-3EBE-4EDE-9612-689957D497D1}"/>
                    </a:ext>
                  </a:extLst>
                </p:cNvPr>
                <p:cNvSpPr txBox="1"/>
                <p:nvPr/>
              </p:nvSpPr>
              <p:spPr>
                <a:xfrm>
                  <a:off x="1962953" y="4147202"/>
                  <a:ext cx="68685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240E26F2-3EBE-4EDE-9612-689957D497D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62953" y="4147202"/>
                  <a:ext cx="686855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4762" r="-2381" b="-1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0F9B8E4B-A389-435F-8F5C-ECF1205AD0F9}"/>
                </a:ext>
              </a:extLst>
            </p:cNvPr>
            <p:cNvSpPr/>
            <p:nvPr/>
          </p:nvSpPr>
          <p:spPr>
            <a:xfrm rot="5400000">
              <a:off x="9929137" y="2159329"/>
              <a:ext cx="3509381" cy="397543"/>
            </a:xfrm>
            <a:prstGeom prst="rect">
              <a:avLst/>
            </a:prstGeom>
            <a:noFill/>
            <a:ln w="2222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Softmax</a:t>
              </a:r>
              <a:endParaRPr lang="en-US" dirty="0"/>
            </a:p>
          </p:txBody>
        </p:sp>
        <p:sp>
          <p:nvSpPr>
            <p:cNvPr id="115" name="Arrow: Right 114">
              <a:extLst>
                <a:ext uri="{FF2B5EF4-FFF2-40B4-BE49-F238E27FC236}">
                  <a16:creationId xmlns:a16="http://schemas.microsoft.com/office/drawing/2014/main" id="{5FAD8F45-F68E-41D3-86A0-7498BE78D975}"/>
                </a:ext>
              </a:extLst>
            </p:cNvPr>
            <p:cNvSpPr/>
            <p:nvPr/>
          </p:nvSpPr>
          <p:spPr>
            <a:xfrm>
              <a:off x="11063052" y="2413808"/>
              <a:ext cx="301336" cy="313933"/>
            </a:xfrm>
            <a:prstGeom prst="rightArrow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816976-C13A-4BD4-8A5C-A87C52D06B6B}"/>
                  </a:ext>
                </a:extLst>
              </p:cNvPr>
              <p:cNvSpPr txBox="1"/>
              <p:nvPr/>
            </p:nvSpPr>
            <p:spPr>
              <a:xfrm>
                <a:off x="155175" y="3904706"/>
                <a:ext cx="8894358" cy="830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dirty="0"/>
                  <a:t>Tells us which words were likely prior to selection of previous word (context)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: Tells us which word was used/selected at point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r>
                  <a:rPr lang="en-US" dirty="0"/>
                  <a:t> in text, as we predict the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th word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A816976-C13A-4BD4-8A5C-A87C52D06B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175" y="3904706"/>
                <a:ext cx="8894358" cy="830997"/>
              </a:xfrm>
              <a:prstGeom prst="rect">
                <a:avLst/>
              </a:prstGeom>
              <a:blipFill>
                <a:blip r:embed="rId12"/>
                <a:stretch>
                  <a:fillRect l="-999" t="-7463" r="-571" b="-149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3384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498EC-9989-40CD-B33D-751BA71F3C17}"/>
              </a:ext>
            </a:extLst>
          </p:cNvPr>
          <p:cNvGrpSpPr/>
          <p:nvPr/>
        </p:nvGrpSpPr>
        <p:grpSpPr>
          <a:xfrm>
            <a:off x="780015" y="447265"/>
            <a:ext cx="7136268" cy="4248971"/>
            <a:chOff x="1274321" y="658517"/>
            <a:chExt cx="9515024" cy="56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/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/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274321" y="658517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257226" y="185080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C1210-6548-4DA8-81F8-DF7F800DD011}"/>
                </a:ext>
              </a:extLst>
            </p:cNvPr>
            <p:cNvCxnSpPr/>
            <p:nvPr/>
          </p:nvCxnSpPr>
          <p:spPr>
            <a:xfrm flipV="1">
              <a:off x="3257226" y="3532234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29709-52B3-412A-B587-6F458C020C56}"/>
                </a:ext>
              </a:extLst>
            </p:cNvPr>
            <p:cNvCxnSpPr/>
            <p:nvPr/>
          </p:nvCxnSpPr>
          <p:spPr>
            <a:xfrm flipV="1">
              <a:off x="3257226" y="515201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89C32-E66E-4609-8605-BC3B4C3933A4}"/>
                </a:ext>
              </a:extLst>
            </p:cNvPr>
            <p:cNvSpPr/>
            <p:nvPr/>
          </p:nvSpPr>
          <p:spPr>
            <a:xfrm>
              <a:off x="4313204" y="1430997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FE8FE-A76A-4AF3-BA5F-66BC5E42B64B}"/>
                </a:ext>
              </a:extLst>
            </p:cNvPr>
            <p:cNvSpPr/>
            <p:nvPr/>
          </p:nvSpPr>
          <p:spPr>
            <a:xfrm>
              <a:off x="4313204" y="3061935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4D2ED9-21D0-4FD5-B773-61F948A3BCE9}"/>
                </a:ext>
              </a:extLst>
            </p:cNvPr>
            <p:cNvSpPr/>
            <p:nvPr/>
          </p:nvSpPr>
          <p:spPr>
            <a:xfrm>
              <a:off x="4313204" y="4692873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A9B7A-2F77-408F-B113-123924638EDF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017096" y="398901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2C6726-95DB-49FC-83B3-C45EFB045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82" y="561995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209707-0C1B-42B9-9A02-25F6FAB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93" y="2358081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7E368D-6F97-4267-8318-52A6FE794DA9}"/>
                </a:ext>
              </a:extLst>
            </p:cNvPr>
            <p:cNvCxnSpPr>
              <a:cxnSpLocks/>
            </p:cNvCxnSpPr>
            <p:nvPr/>
          </p:nvCxnSpPr>
          <p:spPr>
            <a:xfrm>
              <a:off x="4986454" y="727143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/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37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/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/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/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1A089C-F27B-4754-9FDF-478857FD2583}"/>
                </a:ext>
              </a:extLst>
            </p:cNvPr>
            <p:cNvCxnSpPr/>
            <p:nvPr/>
          </p:nvCxnSpPr>
          <p:spPr>
            <a:xfrm flipV="1">
              <a:off x="5746866" y="184639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49CE99-6835-4C61-BAD9-18A6A9393489}"/>
                </a:ext>
              </a:extLst>
            </p:cNvPr>
            <p:cNvCxnSpPr/>
            <p:nvPr/>
          </p:nvCxnSpPr>
          <p:spPr>
            <a:xfrm flipV="1">
              <a:off x="5746866" y="3527831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717AC-7D3F-48AA-8A30-CD1397910103}"/>
                </a:ext>
              </a:extLst>
            </p:cNvPr>
            <p:cNvCxnSpPr/>
            <p:nvPr/>
          </p:nvCxnSpPr>
          <p:spPr>
            <a:xfrm flipV="1">
              <a:off x="5746866" y="514760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/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/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/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471212-2362-43F0-BB7D-B5056BAC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922" y="4790101"/>
              <a:ext cx="603556" cy="323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/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37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810456" y="1422304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BAD84F-C9C4-4385-8073-452BA128AD04}"/>
                </a:ext>
              </a:extLst>
            </p:cNvPr>
            <p:cNvSpPr/>
            <p:nvPr/>
          </p:nvSpPr>
          <p:spPr>
            <a:xfrm>
              <a:off x="6810456" y="3053242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619353-562C-4284-848E-B5364735E249}"/>
                </a:ext>
              </a:extLst>
            </p:cNvPr>
            <p:cNvSpPr/>
            <p:nvPr/>
          </p:nvSpPr>
          <p:spPr>
            <a:xfrm>
              <a:off x="6810456" y="468418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8218239" y="185640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3C0025-9282-4110-8FA1-B81DC0458E0A}"/>
                </a:ext>
              </a:extLst>
            </p:cNvPr>
            <p:cNvCxnSpPr/>
            <p:nvPr/>
          </p:nvCxnSpPr>
          <p:spPr>
            <a:xfrm flipV="1">
              <a:off x="8218239" y="353783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8F285C-1C14-4663-AE6C-DC0F75C7E881}"/>
                </a:ext>
              </a:extLst>
            </p:cNvPr>
            <p:cNvCxnSpPr/>
            <p:nvPr/>
          </p:nvCxnSpPr>
          <p:spPr>
            <a:xfrm flipV="1">
              <a:off x="8218239" y="515761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964914" y="707764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7006516" y="1635322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D5632B-1893-4C7A-9A9A-19AAE8AD31E0}"/>
                </a:ext>
              </a:extLst>
            </p:cNvPr>
            <p:cNvSpPr txBox="1"/>
            <p:nvPr/>
          </p:nvSpPr>
          <p:spPr>
            <a:xfrm>
              <a:off x="7007178" y="3347567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8EDF9-4641-49A3-9942-36FDE5A103C9}"/>
                </a:ext>
              </a:extLst>
            </p:cNvPr>
            <p:cNvSpPr txBox="1"/>
            <p:nvPr/>
          </p:nvSpPr>
          <p:spPr>
            <a:xfrm>
              <a:off x="6988006" y="4962943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C6AA0-F4F8-4BC0-BCCF-3B37227AFB27}"/>
                </a:ext>
              </a:extLst>
            </p:cNvPr>
            <p:cNvSpPr txBox="1"/>
            <p:nvPr/>
          </p:nvSpPr>
          <p:spPr>
            <a:xfrm>
              <a:off x="4452532" y="1562680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90ECD5-D9DE-483B-BA30-625F968CBC54}"/>
                </a:ext>
              </a:extLst>
            </p:cNvPr>
            <p:cNvSpPr txBox="1"/>
            <p:nvPr/>
          </p:nvSpPr>
          <p:spPr>
            <a:xfrm>
              <a:off x="4507056" y="3189178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653DD-6C3D-4BCF-AD1C-9C8EC441708C}"/>
                </a:ext>
              </a:extLst>
            </p:cNvPr>
            <p:cNvSpPr txBox="1"/>
            <p:nvPr/>
          </p:nvSpPr>
          <p:spPr>
            <a:xfrm>
              <a:off x="4528074" y="4822202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Recurrent Neural Network</a:t>
            </a:r>
          </a:p>
        </p:txBody>
      </p:sp>
    </p:spTree>
    <p:extLst>
      <p:ext uri="{BB962C8B-B14F-4D97-AF65-F5344CB8AC3E}">
        <p14:creationId xmlns:p14="http://schemas.microsoft.com/office/powerpoint/2010/main" val="15614774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>
            <a:extLst>
              <a:ext uri="{FF2B5EF4-FFF2-40B4-BE49-F238E27FC236}">
                <a16:creationId xmlns:a16="http://schemas.microsoft.com/office/drawing/2014/main" id="{B4F498EC-9989-40CD-B33D-751BA71F3C17}"/>
              </a:ext>
            </a:extLst>
          </p:cNvPr>
          <p:cNvGrpSpPr/>
          <p:nvPr/>
        </p:nvGrpSpPr>
        <p:grpSpPr>
          <a:xfrm>
            <a:off x="780015" y="447265"/>
            <a:ext cx="7136268" cy="4248971"/>
            <a:chOff x="1274321" y="658517"/>
            <a:chExt cx="9515024" cy="566529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1696949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/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ACC1E92B-776C-4C6D-896B-CCBD679265B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3" y="3367222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/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>
                  <a:extLst>
                    <a:ext uri="{FF2B5EF4-FFF2-40B4-BE49-F238E27FC236}">
                      <a16:creationId xmlns:a16="http://schemas.microsoft.com/office/drawing/2014/main" id="{E129958F-2873-4C77-A28F-3FFAAE75359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18384" y="4998160"/>
                  <a:ext cx="1138843" cy="316511"/>
                </a:xfrm>
                <a:prstGeom prst="rect">
                  <a:avLst/>
                </a:prstGeom>
                <a:blipFill>
                  <a:blip r:embed="rId4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274321" y="658517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257226" y="185080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62EC1210-6548-4DA8-81F8-DF7F800DD011}"/>
                </a:ext>
              </a:extLst>
            </p:cNvPr>
            <p:cNvCxnSpPr/>
            <p:nvPr/>
          </p:nvCxnSpPr>
          <p:spPr>
            <a:xfrm flipV="1">
              <a:off x="3257226" y="3532234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1AB29709-52B3-412A-B587-6F458C020C56}"/>
                </a:ext>
              </a:extLst>
            </p:cNvPr>
            <p:cNvCxnSpPr/>
            <p:nvPr/>
          </p:nvCxnSpPr>
          <p:spPr>
            <a:xfrm flipV="1">
              <a:off x="3257226" y="515201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1589C32-E66E-4609-8605-BC3B4C3933A4}"/>
                </a:ext>
              </a:extLst>
            </p:cNvPr>
            <p:cNvSpPr/>
            <p:nvPr/>
          </p:nvSpPr>
          <p:spPr>
            <a:xfrm>
              <a:off x="4313204" y="1430997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AEFE8FE-A76A-4AF3-BA5F-66BC5E42B64B}"/>
                </a:ext>
              </a:extLst>
            </p:cNvPr>
            <p:cNvSpPr/>
            <p:nvPr/>
          </p:nvSpPr>
          <p:spPr>
            <a:xfrm>
              <a:off x="4313204" y="3061935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14D2ED9-21D0-4FD5-B773-61F948A3BCE9}"/>
                </a:ext>
              </a:extLst>
            </p:cNvPr>
            <p:cNvSpPr/>
            <p:nvPr/>
          </p:nvSpPr>
          <p:spPr>
            <a:xfrm>
              <a:off x="4313204" y="4692873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163A9B7A-2F77-408F-B113-123924638EDF}"/>
                </a:ext>
              </a:extLst>
            </p:cNvPr>
            <p:cNvCxnSpPr>
              <a:cxnSpLocks/>
              <a:stCxn id="14" idx="2"/>
              <a:endCxn id="15" idx="0"/>
            </p:cNvCxnSpPr>
            <p:nvPr/>
          </p:nvCxnSpPr>
          <p:spPr>
            <a:xfrm>
              <a:off x="5017096" y="398901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C52C6726-95DB-49FC-83B3-C45EFB045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39182" y="561995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B6209707-0C1B-42B9-9A02-25F6FABBCF61}"/>
                </a:ext>
              </a:extLst>
            </p:cNvPr>
            <p:cNvCxnSpPr>
              <a:cxnSpLocks/>
            </p:cNvCxnSpPr>
            <p:nvPr/>
          </p:nvCxnSpPr>
          <p:spPr>
            <a:xfrm>
              <a:off x="4980993" y="2358081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37E368D-6F97-4267-8318-52A6FE794DA9}"/>
                </a:ext>
              </a:extLst>
            </p:cNvPr>
            <p:cNvCxnSpPr>
              <a:cxnSpLocks/>
            </p:cNvCxnSpPr>
            <p:nvPr/>
          </p:nvCxnSpPr>
          <p:spPr>
            <a:xfrm>
              <a:off x="4986454" y="727143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/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0451E853-A03D-45D2-8DB8-6420B1F8993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92624" y="940570"/>
                  <a:ext cx="521168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9375" b="-1764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/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4D2F53F-A9C2-4EB4-B8C2-256B3D91FEB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2571507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3529" b="-555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/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A6584532-27C6-4C93-BDC1-1658FD2F9A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2833" y="420244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3333" r="-3333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/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1A11CAE6-3E5F-4642-A016-245E843416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44320" y="5799604"/>
                  <a:ext cx="521168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6250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41A089C-F27B-4754-9FDF-478857FD2583}"/>
                </a:ext>
              </a:extLst>
            </p:cNvPr>
            <p:cNvCxnSpPr/>
            <p:nvPr/>
          </p:nvCxnSpPr>
          <p:spPr>
            <a:xfrm flipV="1">
              <a:off x="5746866" y="184639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A49CE99-6835-4C61-BAD9-18A6A9393489}"/>
                </a:ext>
              </a:extLst>
            </p:cNvPr>
            <p:cNvCxnSpPr/>
            <p:nvPr/>
          </p:nvCxnSpPr>
          <p:spPr>
            <a:xfrm flipV="1">
              <a:off x="5746866" y="3527831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43717AC-7D3F-48AA-8A30-CD1397910103}"/>
                </a:ext>
              </a:extLst>
            </p:cNvPr>
            <p:cNvCxnSpPr/>
            <p:nvPr/>
          </p:nvCxnSpPr>
          <p:spPr>
            <a:xfrm flipV="1">
              <a:off x="5746866" y="5147609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1688143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/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ED4A34AD-6589-4BE4-A34A-9BA0966B013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8" y="3358416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/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+2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B07BC481-37A5-4156-8F3C-4A408719760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07709" y="4989354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/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0781FBD-0550-43AC-9F48-AA828ABA8D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23563" y="1442544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2222"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33471212-2362-43F0-BB7D-B5056BAC64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902922" y="4790101"/>
              <a:ext cx="603556" cy="32311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/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19C70C90-7D18-4471-9C2D-10E291121B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24965" y="3189178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9375" b="-1176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810456" y="1422304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2BAD84F-C9C4-4385-8073-452BA128AD04}"/>
                </a:ext>
              </a:extLst>
            </p:cNvPr>
            <p:cNvSpPr/>
            <p:nvPr/>
          </p:nvSpPr>
          <p:spPr>
            <a:xfrm>
              <a:off x="6810456" y="3053242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8C619353-562C-4284-848E-B5364735E249}"/>
                </a:ext>
              </a:extLst>
            </p:cNvPr>
            <p:cNvSpPr/>
            <p:nvPr/>
          </p:nvSpPr>
          <p:spPr>
            <a:xfrm>
              <a:off x="6810456" y="468418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8218239" y="185640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783C0025-9282-4110-8FA1-B81DC0458E0A}"/>
                </a:ext>
              </a:extLst>
            </p:cNvPr>
            <p:cNvCxnSpPr/>
            <p:nvPr/>
          </p:nvCxnSpPr>
          <p:spPr>
            <a:xfrm flipV="1">
              <a:off x="8218239" y="353783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CC8F285C-1C14-4663-AE6C-DC0F75C7E881}"/>
                </a:ext>
              </a:extLst>
            </p:cNvPr>
            <p:cNvCxnSpPr/>
            <p:nvPr/>
          </p:nvCxnSpPr>
          <p:spPr>
            <a:xfrm flipV="1">
              <a:off x="8218239" y="5157610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964914" y="707764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7006516" y="1635322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7D5632B-1893-4C7A-9A9A-19AAE8AD31E0}"/>
                </a:ext>
              </a:extLst>
            </p:cNvPr>
            <p:cNvSpPr txBox="1"/>
            <p:nvPr/>
          </p:nvSpPr>
          <p:spPr>
            <a:xfrm>
              <a:off x="7007178" y="3347567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C328EDF9-4641-49A3-9942-36FDE5A103C9}"/>
                </a:ext>
              </a:extLst>
            </p:cNvPr>
            <p:cNvSpPr txBox="1"/>
            <p:nvPr/>
          </p:nvSpPr>
          <p:spPr>
            <a:xfrm>
              <a:off x="6988006" y="4962943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80C6AA0-F4F8-4BC0-BCCF-3B37227AFB27}"/>
                </a:ext>
              </a:extLst>
            </p:cNvPr>
            <p:cNvSpPr txBox="1"/>
            <p:nvPr/>
          </p:nvSpPr>
          <p:spPr>
            <a:xfrm>
              <a:off x="4452532" y="1562680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BE90ECD5-D9DE-483B-BA30-625F968CBC54}"/>
                </a:ext>
              </a:extLst>
            </p:cNvPr>
            <p:cNvSpPr txBox="1"/>
            <p:nvPr/>
          </p:nvSpPr>
          <p:spPr>
            <a:xfrm>
              <a:off x="4507056" y="3189178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97653DD-6C3D-4BCF-AD1C-9C8EC441708C}"/>
                </a:ext>
              </a:extLst>
            </p:cNvPr>
            <p:cNvSpPr txBox="1"/>
            <p:nvPr/>
          </p:nvSpPr>
          <p:spPr>
            <a:xfrm>
              <a:off x="4528074" y="4822202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Generating Text</a:t>
            </a:r>
          </a:p>
        </p:txBody>
      </p:sp>
      <p:cxnSp>
        <p:nvCxnSpPr>
          <p:cNvPr id="54" name="Elbow Connector 53">
            <a:extLst>
              <a:ext uri="{FF2B5EF4-FFF2-40B4-BE49-F238E27FC236}">
                <a16:creationId xmlns:a16="http://schemas.microsoft.com/office/drawing/2014/main" id="{3256317E-FBCD-3542-9086-64673149C96B}"/>
              </a:ext>
            </a:extLst>
          </p:cNvPr>
          <p:cNvCxnSpPr>
            <a:cxnSpLocks/>
            <a:stCxn id="29" idx="2"/>
          </p:cNvCxnSpPr>
          <p:nvPr/>
        </p:nvCxnSpPr>
        <p:spPr>
          <a:xfrm rot="5400000">
            <a:off x="5790286" y="400457"/>
            <a:ext cx="385424" cy="24982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Elbow Connector 57">
            <a:extLst>
              <a:ext uri="{FF2B5EF4-FFF2-40B4-BE49-F238E27FC236}">
                <a16:creationId xmlns:a16="http://schemas.microsoft.com/office/drawing/2014/main" id="{9C4A9AE2-0218-D640-8640-351F106722F6}"/>
              </a:ext>
            </a:extLst>
          </p:cNvPr>
          <p:cNvCxnSpPr>
            <a:cxnSpLocks/>
            <a:endCxn id="3" idx="0"/>
          </p:cNvCxnSpPr>
          <p:nvPr/>
        </p:nvCxnSpPr>
        <p:spPr>
          <a:xfrm rot="10800000" flipV="1">
            <a:off x="1840128" y="1856674"/>
            <a:ext cx="2893746" cy="6221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12FEF86F-8BC6-4048-81F3-4492FEEC23C8}"/>
              </a:ext>
            </a:extLst>
          </p:cNvPr>
          <p:cNvCxnSpPr>
            <a:cxnSpLocks/>
          </p:cNvCxnSpPr>
          <p:nvPr/>
        </p:nvCxnSpPr>
        <p:spPr>
          <a:xfrm rot="5400000">
            <a:off x="5790285" y="1631456"/>
            <a:ext cx="385424" cy="24982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61">
            <a:extLst>
              <a:ext uri="{FF2B5EF4-FFF2-40B4-BE49-F238E27FC236}">
                <a16:creationId xmlns:a16="http://schemas.microsoft.com/office/drawing/2014/main" id="{C2A29CBE-6C7D-DE46-8280-8E9E7D96504D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40127" y="3087673"/>
            <a:ext cx="2893746" cy="6221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Elbow Connector 62">
            <a:extLst>
              <a:ext uri="{FF2B5EF4-FFF2-40B4-BE49-F238E27FC236}">
                <a16:creationId xmlns:a16="http://schemas.microsoft.com/office/drawing/2014/main" id="{C1A22C72-CADE-C647-A8CB-E4A6F4584371}"/>
              </a:ext>
            </a:extLst>
          </p:cNvPr>
          <p:cNvCxnSpPr>
            <a:cxnSpLocks/>
          </p:cNvCxnSpPr>
          <p:nvPr/>
        </p:nvCxnSpPr>
        <p:spPr>
          <a:xfrm rot="5400000">
            <a:off x="5776303" y="2871871"/>
            <a:ext cx="385424" cy="2498247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Elbow Connector 63">
            <a:extLst>
              <a:ext uri="{FF2B5EF4-FFF2-40B4-BE49-F238E27FC236}">
                <a16:creationId xmlns:a16="http://schemas.microsoft.com/office/drawing/2014/main" id="{0034B78A-320C-9F4A-946C-32E4E7BEF520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26145" y="4328088"/>
            <a:ext cx="2893746" cy="62212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833840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2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EOS</m:t>
                      </m:r>
                      <m:r>
                        <a:rPr lang="en-US" sz="135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7" y="102662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7" y="224982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7" y="347303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3587096" y="2945142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56001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564115" y="49873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3742" y="658805"/>
                <a:ext cx="390876" cy="207749"/>
              </a:xfrm>
              <a:prstGeom prst="rect">
                <a:avLst/>
              </a:prstGeom>
              <a:blipFill>
                <a:blip r:embed="rId5"/>
                <a:stretch>
                  <a:fillRect l="-9375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651399" y="1882008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99" y="1882008"/>
                <a:ext cx="225767" cy="207749"/>
              </a:xfrm>
              <a:prstGeom prst="rect">
                <a:avLst/>
              </a:prstGeom>
              <a:blipFill>
                <a:blip r:embed="rId6"/>
                <a:stretch>
                  <a:fillRect l="-23529"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1399" y="3105212"/>
                <a:ext cx="390876" cy="207749"/>
              </a:xfrm>
              <a:prstGeom prst="rect">
                <a:avLst/>
              </a:prstGeom>
              <a:blipFill>
                <a:blip r:embed="rId7"/>
                <a:stretch>
                  <a:fillRect l="-13333" r="-3333" b="-117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6" y="346651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4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72493" y="3675585"/>
            <a:ext cx="74732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Sigmoid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3" y="1125387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tx2"/>
                </a:solidFill>
              </a:rPr>
              <a:t>Predicting a Single Output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F864C68-239D-924B-B83B-AE4E5B9E18C2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6748833" y="3105212"/>
            <a:ext cx="596786" cy="596786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8F629A25-AD03-E042-8371-EB98F6DFC434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345619" y="3788290"/>
            <a:ext cx="569875" cy="569875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8E43CB-2C8C-A74B-9EA2-07522B3DF53D}"/>
              </a:ext>
            </a:extLst>
          </p:cNvPr>
          <p:cNvCxnSpPr>
            <a:cxnSpLocks/>
          </p:cNvCxnSpPr>
          <p:nvPr/>
        </p:nvCxnSpPr>
        <p:spPr>
          <a:xfrm flipV="1">
            <a:off x="6858195" y="3300364"/>
            <a:ext cx="941717" cy="855384"/>
          </a:xfrm>
          <a:prstGeom prst="line">
            <a:avLst/>
          </a:prstGeom>
          <a:ln w="381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D3CF1D1-06CE-034D-B386-2EDF3EC8A3E3}"/>
              </a:ext>
            </a:extLst>
          </p:cNvPr>
          <p:cNvSpPr txBox="1"/>
          <p:nvPr/>
        </p:nvSpPr>
        <p:spPr>
          <a:xfrm>
            <a:off x="155671" y="4018248"/>
            <a:ext cx="2949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 at the end of the text.</a:t>
            </a:r>
          </a:p>
        </p:txBody>
      </p:sp>
    </p:spTree>
    <p:extLst>
      <p:ext uri="{BB962C8B-B14F-4D97-AF65-F5344CB8AC3E}">
        <p14:creationId xmlns:p14="http://schemas.microsoft.com/office/powerpoint/2010/main" val="12168190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</p:cNvCxnSpPr>
          <p:nvPr/>
        </p:nvCxnSpPr>
        <p:spPr>
          <a:xfrm>
            <a:off x="374341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759980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5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6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blipFill>
                <a:blip r:embed="rId7"/>
                <a:stretch>
                  <a:fillRect l="-6667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blipFill>
                <a:blip r:embed="rId8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2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4"/>
                <a:stretch>
                  <a:fillRect l="-10769" r="-30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C0FC21-6B01-4053-AEB3-40D4DA0A7648}"/>
              </a:ext>
            </a:extLst>
          </p:cNvPr>
          <p:cNvCxnSpPr>
            <a:cxnSpLocks/>
          </p:cNvCxnSpPr>
          <p:nvPr/>
        </p:nvCxnSpPr>
        <p:spPr>
          <a:xfrm>
            <a:off x="3423283" y="293862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2CF34-B2D1-4E49-BBEC-C4C3CDE9A9B4}"/>
              </a:ext>
            </a:extLst>
          </p:cNvPr>
          <p:cNvCxnSpPr>
            <a:cxnSpLocks/>
          </p:cNvCxnSpPr>
          <p:nvPr/>
        </p:nvCxnSpPr>
        <p:spPr>
          <a:xfrm>
            <a:off x="3439847" y="416182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A0D98C-D997-4275-8F38-811771F3DC38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C7243D-557F-4C96-9931-DEF8C2CC0359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15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6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/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blipFill>
                <a:blip r:embed="rId17"/>
                <a:stretch>
                  <a:fillRect l="-12500" r="-468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/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blipFill>
                <a:blip r:embed="rId18"/>
                <a:stretch>
                  <a:fillRect l="-12500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060777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</p:cNvCxnSpPr>
          <p:nvPr/>
        </p:nvCxnSpPr>
        <p:spPr>
          <a:xfrm>
            <a:off x="374341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759980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6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7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blipFill>
                <a:blip r:embed="rId8"/>
                <a:stretch>
                  <a:fillRect l="-6667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blipFill>
                <a:blip r:embed="rId9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2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3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5"/>
                <a:stretch>
                  <a:fillRect l="-10769" r="-30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C0FC21-6B01-4053-AEB3-40D4DA0A7648}"/>
              </a:ext>
            </a:extLst>
          </p:cNvPr>
          <p:cNvCxnSpPr>
            <a:cxnSpLocks/>
          </p:cNvCxnSpPr>
          <p:nvPr/>
        </p:nvCxnSpPr>
        <p:spPr>
          <a:xfrm>
            <a:off x="3423283" y="293862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2CF34-B2D1-4E49-BBEC-C4C3CDE9A9B4}"/>
              </a:ext>
            </a:extLst>
          </p:cNvPr>
          <p:cNvCxnSpPr>
            <a:cxnSpLocks/>
          </p:cNvCxnSpPr>
          <p:nvPr/>
        </p:nvCxnSpPr>
        <p:spPr>
          <a:xfrm>
            <a:off x="3439847" y="416182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A0D98C-D997-4275-8F38-811771F3DC38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C7243D-557F-4C96-9931-DEF8C2CC0359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16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7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/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blipFill>
                <a:blip r:embed="rId18"/>
                <a:stretch>
                  <a:fillRect l="-12500" r="-468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/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blipFill>
                <a:blip r:embed="rId19"/>
                <a:stretch>
                  <a:fillRect l="-12500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93E21B1E-0920-4900-BDFF-CB3FFA202766}"/>
              </a:ext>
            </a:extLst>
          </p:cNvPr>
          <p:cNvSpPr/>
          <p:nvPr/>
        </p:nvSpPr>
        <p:spPr>
          <a:xfrm>
            <a:off x="3788643" y="672733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3430CDE7-7743-485B-9B37-F0C053A41A4E}"/>
              </a:ext>
            </a:extLst>
          </p:cNvPr>
          <p:cNvSpPr/>
          <p:nvPr/>
        </p:nvSpPr>
        <p:spPr>
          <a:xfrm>
            <a:off x="3725075" y="1882008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78C3D70A-F044-487E-BDFD-3FB4F079E70C}"/>
              </a:ext>
            </a:extLst>
          </p:cNvPr>
          <p:cNvSpPr/>
          <p:nvPr/>
        </p:nvSpPr>
        <p:spPr>
          <a:xfrm>
            <a:off x="3776917" y="3129409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Flowchart: Connector 59">
            <a:extLst>
              <a:ext uri="{FF2B5EF4-FFF2-40B4-BE49-F238E27FC236}">
                <a16:creationId xmlns:a16="http://schemas.microsoft.com/office/drawing/2014/main" id="{B38BF44A-1759-457C-B668-2287B395EA21}"/>
              </a:ext>
            </a:extLst>
          </p:cNvPr>
          <p:cNvSpPr/>
          <p:nvPr/>
        </p:nvSpPr>
        <p:spPr>
          <a:xfrm>
            <a:off x="3808031" y="4317133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536A315-753D-41D4-8991-E2DA67559912}"/>
              </a:ext>
            </a:extLst>
          </p:cNvPr>
          <p:cNvSpPr txBox="1"/>
          <p:nvPr/>
        </p:nvSpPr>
        <p:spPr>
          <a:xfrm>
            <a:off x="5230318" y="4468259"/>
            <a:ext cx="172470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Memory Cells</a:t>
            </a:r>
          </a:p>
        </p:txBody>
      </p:sp>
    </p:spTree>
    <p:extLst>
      <p:ext uri="{BB962C8B-B14F-4D97-AF65-F5344CB8AC3E}">
        <p14:creationId xmlns:p14="http://schemas.microsoft.com/office/powerpoint/2010/main" val="88759115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9568CD97-2792-41C4-B7C4-C757069D17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/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ACC1E92B-776C-4C6D-896B-CCBD679265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2478794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/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E129958F-2873-4C77-A28F-3FFAAE7535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3" y="3701998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1FDFECD0-5A3B-4BAB-AFE1-8FAC8EDAE844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798219-5412-44A3-B4C4-73C68B0EB896}"/>
              </a:ext>
            </a:extLst>
          </p:cNvPr>
          <p:cNvCxnSpPr>
            <a:stCxn id="2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2EC1210-6548-4DA8-81F8-DF7F800DD011}"/>
              </a:ext>
            </a:extLst>
          </p:cNvPr>
          <p:cNvCxnSpPr/>
          <p:nvPr/>
        </p:nvCxnSpPr>
        <p:spPr>
          <a:xfrm flipV="1">
            <a:off x="2267194" y="26025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AB29709-52B3-412A-B587-6F458C020C56}"/>
              </a:ext>
            </a:extLst>
          </p:cNvPr>
          <p:cNvCxnSpPr/>
          <p:nvPr/>
        </p:nvCxnSpPr>
        <p:spPr>
          <a:xfrm flipV="1">
            <a:off x="2267194" y="381738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1589C32-E66E-4609-8605-BC3B4C3933A4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EFE8FE-A76A-4AF3-BA5F-66BC5E42B64B}"/>
              </a:ext>
            </a:extLst>
          </p:cNvPr>
          <p:cNvSpPr/>
          <p:nvPr/>
        </p:nvSpPr>
        <p:spPr>
          <a:xfrm>
            <a:off x="3059178" y="2249828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4D2ED9-21D0-4FD5-B773-61F948A3BCE9}"/>
              </a:ext>
            </a:extLst>
          </p:cNvPr>
          <p:cNvSpPr/>
          <p:nvPr/>
        </p:nvSpPr>
        <p:spPr>
          <a:xfrm>
            <a:off x="3059178" y="3473032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3A9B7A-2F77-408F-B113-123924638EDF}"/>
              </a:ext>
            </a:extLst>
          </p:cNvPr>
          <p:cNvCxnSpPr>
            <a:cxnSpLocks/>
          </p:cNvCxnSpPr>
          <p:nvPr/>
        </p:nvCxnSpPr>
        <p:spPr>
          <a:xfrm>
            <a:off x="3743416" y="294514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2C6726-95DB-49FC-83B3-C45EFB045B79}"/>
              </a:ext>
            </a:extLst>
          </p:cNvPr>
          <p:cNvCxnSpPr>
            <a:cxnSpLocks/>
          </p:cNvCxnSpPr>
          <p:nvPr/>
        </p:nvCxnSpPr>
        <p:spPr>
          <a:xfrm>
            <a:off x="3759980" y="416834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6209707-0C1B-42B9-9A02-25F6FABBCF61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7E368D-6F97-4267-8318-52A6FE794DA9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451E853-A03D-45D2-8DB8-6420B1F899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5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84D2F53F-A9C2-4EB4-B8C2-256B3D91FE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6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/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6584532-27C6-4C93-BDC1-1658FD2F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8" y="3105212"/>
                <a:ext cx="370614" cy="207749"/>
              </a:xfrm>
              <a:prstGeom prst="rect">
                <a:avLst/>
              </a:prstGeom>
              <a:blipFill>
                <a:blip r:embed="rId7"/>
                <a:stretch>
                  <a:fillRect l="-6667" r="-5000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/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1A11CAE6-3E5F-4642-A016-245E84341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833" y="4303081"/>
                <a:ext cx="370614" cy="207749"/>
              </a:xfrm>
              <a:prstGeom prst="rect">
                <a:avLst/>
              </a:prstGeom>
              <a:blipFill>
                <a:blip r:embed="rId8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41A089C-F27B-4754-9FDF-478857FD2583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A49CE99-6835-4C61-BAD9-18A6A9393489}"/>
              </a:ext>
            </a:extLst>
          </p:cNvPr>
          <p:cNvCxnSpPr/>
          <p:nvPr/>
        </p:nvCxnSpPr>
        <p:spPr>
          <a:xfrm flipV="1">
            <a:off x="4134424" y="25992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43717AC-7D3F-48AA-8A30-CD1397910103}"/>
              </a:ext>
            </a:extLst>
          </p:cNvPr>
          <p:cNvCxnSpPr/>
          <p:nvPr/>
        </p:nvCxnSpPr>
        <p:spPr>
          <a:xfrm flipV="1">
            <a:off x="4134424" y="381408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5DA00849-A7E0-43DA-BC61-AA9BC82DD9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/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D4A34AD-6589-4BE4-A34A-9BA0966B01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2472190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4762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/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07BC481-37A5-4156-8F3C-4A40871976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7" y="3695393"/>
                <a:ext cx="854132" cy="237383"/>
              </a:xfrm>
              <a:prstGeom prst="rect">
                <a:avLst/>
              </a:prstGeom>
              <a:blipFill>
                <a:blip r:embed="rId11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B0781FBD-0550-43AC-9F48-AA828ABA8D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12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>
            <a:extLst>
              <a:ext uri="{FF2B5EF4-FFF2-40B4-BE49-F238E27FC236}">
                <a16:creationId xmlns:a16="http://schemas.microsoft.com/office/drawing/2014/main" id="{33471212-2362-43F0-BB7D-B5056BAC64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466" y="3545953"/>
            <a:ext cx="452667" cy="24233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/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19C70C90-7D18-4471-9C2D-10E291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2998" y="2345261"/>
                <a:ext cx="390876" cy="207749"/>
              </a:xfrm>
              <a:prstGeom prst="rect">
                <a:avLst/>
              </a:prstGeom>
              <a:blipFill>
                <a:blip r:embed="rId14"/>
                <a:stretch>
                  <a:fillRect l="-10769" r="-3077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 34">
            <a:extLst>
              <a:ext uri="{FF2B5EF4-FFF2-40B4-BE49-F238E27FC236}">
                <a16:creationId xmlns:a16="http://schemas.microsoft.com/office/drawing/2014/main" id="{285E1B2D-4CA3-4A58-8D99-A1BAB62EBB26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2BAD84F-C9C4-4385-8073-452BA128AD04}"/>
              </a:ext>
            </a:extLst>
          </p:cNvPr>
          <p:cNvSpPr/>
          <p:nvPr/>
        </p:nvSpPr>
        <p:spPr>
          <a:xfrm>
            <a:off x="4932117" y="224330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C619353-562C-4284-848E-B5364735E249}"/>
              </a:ext>
            </a:extLst>
          </p:cNvPr>
          <p:cNvSpPr/>
          <p:nvPr/>
        </p:nvSpPr>
        <p:spPr>
          <a:xfrm>
            <a:off x="4932117" y="346651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99041A3-456B-4C6C-8689-DBF3C52BAB83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783C0025-9282-4110-8FA1-B81DC0458E0A}"/>
              </a:ext>
            </a:extLst>
          </p:cNvPr>
          <p:cNvCxnSpPr/>
          <p:nvPr/>
        </p:nvCxnSpPr>
        <p:spPr>
          <a:xfrm flipV="1">
            <a:off x="5987953" y="2606752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CC8F285C-1C14-4663-AE6C-DC0F75C7E881}"/>
              </a:ext>
            </a:extLst>
          </p:cNvPr>
          <p:cNvCxnSpPr/>
          <p:nvPr/>
        </p:nvCxnSpPr>
        <p:spPr>
          <a:xfrm flipV="1">
            <a:off x="5987953" y="382158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5754F06-03AF-4944-B4DB-33041A3E7082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D7C1FA-FDD5-468F-8916-5C72B42100B4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7D5632B-1893-4C7A-9A9A-19AAE8AD31E0}"/>
              </a:ext>
            </a:extLst>
          </p:cNvPr>
          <p:cNvSpPr txBox="1"/>
          <p:nvPr/>
        </p:nvSpPr>
        <p:spPr>
          <a:xfrm>
            <a:off x="5079659" y="2464053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328EDF9-4641-49A3-9942-36FDE5A103C9}"/>
              </a:ext>
            </a:extLst>
          </p:cNvPr>
          <p:cNvSpPr txBox="1"/>
          <p:nvPr/>
        </p:nvSpPr>
        <p:spPr>
          <a:xfrm>
            <a:off x="5065279" y="3675584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80C6AA0-F4F8-4BC0-BCCF-3B37227AFB27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E90ECD5-D9DE-483B-BA30-625F968CBC54}"/>
              </a:ext>
            </a:extLst>
          </p:cNvPr>
          <p:cNvSpPr txBox="1"/>
          <p:nvPr/>
        </p:nvSpPr>
        <p:spPr>
          <a:xfrm>
            <a:off x="3204566" y="23452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97653DD-6C3D-4BCF-AD1C-9C8EC441708C}"/>
              </a:ext>
            </a:extLst>
          </p:cNvPr>
          <p:cNvSpPr txBox="1"/>
          <p:nvPr/>
        </p:nvSpPr>
        <p:spPr>
          <a:xfrm>
            <a:off x="3220330" y="357002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6C0FC21-6B01-4053-AEB3-40D4DA0A7648}"/>
              </a:ext>
            </a:extLst>
          </p:cNvPr>
          <p:cNvCxnSpPr>
            <a:cxnSpLocks/>
          </p:cNvCxnSpPr>
          <p:nvPr/>
        </p:nvCxnSpPr>
        <p:spPr>
          <a:xfrm>
            <a:off x="3423283" y="293862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7AA2CF34-B2D1-4E49-BBEC-C4C3CDE9A9B4}"/>
              </a:ext>
            </a:extLst>
          </p:cNvPr>
          <p:cNvCxnSpPr>
            <a:cxnSpLocks/>
          </p:cNvCxnSpPr>
          <p:nvPr/>
        </p:nvCxnSpPr>
        <p:spPr>
          <a:xfrm>
            <a:off x="3439847" y="416182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A0D98C-D997-4275-8F38-811771F3DC38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1C7243D-557F-4C96-9931-DEF8C2CC0359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5D4021C-0C80-4870-B331-2CEDA7166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15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944418E-8C36-451D-980D-5A28E71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6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/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0C415D5-030B-4418-AB29-3C29856FB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4793" y="3105212"/>
                <a:ext cx="390876" cy="207749"/>
              </a:xfrm>
              <a:prstGeom prst="rect">
                <a:avLst/>
              </a:prstGeom>
              <a:blipFill>
                <a:blip r:embed="rId17"/>
                <a:stretch>
                  <a:fillRect l="-12500" r="-4688" b="-176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/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C78BB892-1D61-4623-B63A-E9BDB71EEB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15908" y="4303081"/>
                <a:ext cx="390876" cy="207749"/>
              </a:xfrm>
              <a:prstGeom prst="rect">
                <a:avLst/>
              </a:prstGeom>
              <a:blipFill>
                <a:blip r:embed="rId18"/>
                <a:stretch>
                  <a:fillRect l="-12500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Flowchart: Connector 56">
            <a:extLst>
              <a:ext uri="{FF2B5EF4-FFF2-40B4-BE49-F238E27FC236}">
                <a16:creationId xmlns:a16="http://schemas.microsoft.com/office/drawing/2014/main" id="{4915BDD7-D1E2-4CB4-B867-B7B97E4A877A}"/>
              </a:ext>
            </a:extLst>
          </p:cNvPr>
          <p:cNvSpPr/>
          <p:nvPr/>
        </p:nvSpPr>
        <p:spPr>
          <a:xfrm>
            <a:off x="4335931" y="1016803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8" name="Flowchart: Connector 57">
            <a:extLst>
              <a:ext uri="{FF2B5EF4-FFF2-40B4-BE49-F238E27FC236}">
                <a16:creationId xmlns:a16="http://schemas.microsoft.com/office/drawing/2014/main" id="{2D4E84A6-CB2E-4E90-945B-644CB3CC9756}"/>
              </a:ext>
            </a:extLst>
          </p:cNvPr>
          <p:cNvSpPr/>
          <p:nvPr/>
        </p:nvSpPr>
        <p:spPr>
          <a:xfrm>
            <a:off x="4310829" y="2312530"/>
            <a:ext cx="465845" cy="280114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9" name="Flowchart: Connector 58">
            <a:extLst>
              <a:ext uri="{FF2B5EF4-FFF2-40B4-BE49-F238E27FC236}">
                <a16:creationId xmlns:a16="http://schemas.microsoft.com/office/drawing/2014/main" id="{2360DD78-651F-41BE-9CD7-4CBE85AC3629}"/>
              </a:ext>
            </a:extLst>
          </p:cNvPr>
          <p:cNvSpPr/>
          <p:nvPr/>
        </p:nvSpPr>
        <p:spPr>
          <a:xfrm>
            <a:off x="4257673" y="3527978"/>
            <a:ext cx="489639" cy="2969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B31BE9C-3044-44F7-8D17-40760C7FFB0F}"/>
              </a:ext>
            </a:extLst>
          </p:cNvPr>
          <p:cNvSpPr txBox="1"/>
          <p:nvPr/>
        </p:nvSpPr>
        <p:spPr>
          <a:xfrm>
            <a:off x="5384021" y="4443131"/>
            <a:ext cx="1636987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Hidden Units</a:t>
            </a:r>
          </a:p>
        </p:txBody>
      </p:sp>
      <p:sp>
        <p:nvSpPr>
          <p:cNvPr id="61" name="Flowchart: Connector 60">
            <a:extLst>
              <a:ext uri="{FF2B5EF4-FFF2-40B4-BE49-F238E27FC236}">
                <a16:creationId xmlns:a16="http://schemas.microsoft.com/office/drawing/2014/main" id="{985A134E-5598-4E63-AD8D-12B4F30C5B7E}"/>
              </a:ext>
            </a:extLst>
          </p:cNvPr>
          <p:cNvSpPr/>
          <p:nvPr/>
        </p:nvSpPr>
        <p:spPr>
          <a:xfrm>
            <a:off x="2977495" y="643252"/>
            <a:ext cx="409349" cy="2732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2" name="Flowchart: Connector 61">
            <a:extLst>
              <a:ext uri="{FF2B5EF4-FFF2-40B4-BE49-F238E27FC236}">
                <a16:creationId xmlns:a16="http://schemas.microsoft.com/office/drawing/2014/main" id="{53165EBD-F609-44B4-B6A5-C1BCB171CC20}"/>
              </a:ext>
            </a:extLst>
          </p:cNvPr>
          <p:cNvSpPr/>
          <p:nvPr/>
        </p:nvSpPr>
        <p:spPr>
          <a:xfrm>
            <a:off x="3011059" y="1861102"/>
            <a:ext cx="465845" cy="280114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3" name="Flowchart: Connector 62">
            <a:extLst>
              <a:ext uri="{FF2B5EF4-FFF2-40B4-BE49-F238E27FC236}">
                <a16:creationId xmlns:a16="http://schemas.microsoft.com/office/drawing/2014/main" id="{50C14A31-3029-4C3E-AC71-D519EE8DD6CE}"/>
              </a:ext>
            </a:extLst>
          </p:cNvPr>
          <p:cNvSpPr/>
          <p:nvPr/>
        </p:nvSpPr>
        <p:spPr>
          <a:xfrm>
            <a:off x="2952392" y="3100943"/>
            <a:ext cx="489639" cy="2969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4" name="Flowchart: Connector 63">
            <a:extLst>
              <a:ext uri="{FF2B5EF4-FFF2-40B4-BE49-F238E27FC236}">
                <a16:creationId xmlns:a16="http://schemas.microsoft.com/office/drawing/2014/main" id="{BD889985-7007-4C05-8753-D903737B8556}"/>
              </a:ext>
            </a:extLst>
          </p:cNvPr>
          <p:cNvSpPr/>
          <p:nvPr/>
        </p:nvSpPr>
        <p:spPr>
          <a:xfrm>
            <a:off x="2957276" y="4283836"/>
            <a:ext cx="489639" cy="296909"/>
          </a:xfrm>
          <a:prstGeom prst="flowChartConnector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528263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Recall Notation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1A4B573-943C-4CE1-9681-3EF1F6BB9FE7}"/>
              </a:ext>
            </a:extLst>
          </p:cNvPr>
          <p:cNvGrpSpPr/>
          <p:nvPr/>
        </p:nvGrpSpPr>
        <p:grpSpPr>
          <a:xfrm>
            <a:off x="4900887" y="844518"/>
            <a:ext cx="150274" cy="1795084"/>
            <a:chOff x="3578090" y="4389909"/>
            <a:chExt cx="178903" cy="2107097"/>
          </a:xfrm>
        </p:grpSpPr>
        <p:sp>
          <p:nvSpPr>
            <p:cNvPr id="50" name="Flowchart: Connector 49">
              <a:extLst>
                <a:ext uri="{FF2B5EF4-FFF2-40B4-BE49-F238E27FC236}">
                  <a16:creationId xmlns:a16="http://schemas.microsoft.com/office/drawing/2014/main" id="{F0CFA303-D5E6-4A0A-94E4-C90C85C02CF4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1" name="Flowchart: Connector 50">
              <a:extLst>
                <a:ext uri="{FF2B5EF4-FFF2-40B4-BE49-F238E27FC236}">
                  <a16:creationId xmlns:a16="http://schemas.microsoft.com/office/drawing/2014/main" id="{38812B58-E1F1-4FAF-93F2-0F132F40576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2" name="Flowchart: Connector 51">
              <a:extLst>
                <a:ext uri="{FF2B5EF4-FFF2-40B4-BE49-F238E27FC236}">
                  <a16:creationId xmlns:a16="http://schemas.microsoft.com/office/drawing/2014/main" id="{6CA38C4E-86B7-4402-BCA9-B5A933FE7A4A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3" name="Flowchart: Connector 52">
              <a:extLst>
                <a:ext uri="{FF2B5EF4-FFF2-40B4-BE49-F238E27FC236}">
                  <a16:creationId xmlns:a16="http://schemas.microsoft.com/office/drawing/2014/main" id="{29847681-24D3-4246-B9EB-E75220B083D7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4" name="Flowchart: Connector 53">
              <a:extLst>
                <a:ext uri="{FF2B5EF4-FFF2-40B4-BE49-F238E27FC236}">
                  <a16:creationId xmlns:a16="http://schemas.microsoft.com/office/drawing/2014/main" id="{5EFEEF9E-70C7-4895-961D-D128518DEC0D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5" name="Flowchart: Connector 54">
              <a:extLst>
                <a:ext uri="{FF2B5EF4-FFF2-40B4-BE49-F238E27FC236}">
                  <a16:creationId xmlns:a16="http://schemas.microsoft.com/office/drawing/2014/main" id="{97849F2A-CAB3-4296-ABF0-EF4A3B396FAF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56" name="Flowchart: Connector 55">
              <a:extLst>
                <a:ext uri="{FF2B5EF4-FFF2-40B4-BE49-F238E27FC236}">
                  <a16:creationId xmlns:a16="http://schemas.microsoft.com/office/drawing/2014/main" id="{5012D812-BFB7-4FB4-88BD-B0F5120C327E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236763B-06B4-41FB-9164-E559564C7805}"/>
              </a:ext>
            </a:extLst>
          </p:cNvPr>
          <p:cNvGrpSpPr/>
          <p:nvPr/>
        </p:nvGrpSpPr>
        <p:grpSpPr>
          <a:xfrm>
            <a:off x="6871978" y="844518"/>
            <a:ext cx="150274" cy="1795084"/>
            <a:chOff x="3578090" y="4389909"/>
            <a:chExt cx="178903" cy="2107097"/>
          </a:xfrm>
        </p:grpSpPr>
        <p:sp>
          <p:nvSpPr>
            <p:cNvPr id="62" name="Flowchart: Connector 61">
              <a:extLst>
                <a:ext uri="{FF2B5EF4-FFF2-40B4-BE49-F238E27FC236}">
                  <a16:creationId xmlns:a16="http://schemas.microsoft.com/office/drawing/2014/main" id="{65384838-7616-43A5-91BF-6456D766B97B}"/>
                </a:ext>
              </a:extLst>
            </p:cNvPr>
            <p:cNvSpPr/>
            <p:nvPr/>
          </p:nvSpPr>
          <p:spPr>
            <a:xfrm>
              <a:off x="3584715" y="438990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3" name="Flowchart: Connector 62">
              <a:extLst>
                <a:ext uri="{FF2B5EF4-FFF2-40B4-BE49-F238E27FC236}">
                  <a16:creationId xmlns:a16="http://schemas.microsoft.com/office/drawing/2014/main" id="{840B3672-3F32-4A71-AD7D-6EBD2D827B56}"/>
                </a:ext>
              </a:extLst>
            </p:cNvPr>
            <p:cNvSpPr/>
            <p:nvPr/>
          </p:nvSpPr>
          <p:spPr>
            <a:xfrm>
              <a:off x="3578090" y="4731152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4" name="Flowchart: Connector 63">
              <a:extLst>
                <a:ext uri="{FF2B5EF4-FFF2-40B4-BE49-F238E27FC236}">
                  <a16:creationId xmlns:a16="http://schemas.microsoft.com/office/drawing/2014/main" id="{848F75C4-B7B5-43E2-807B-01FBD4676D64}"/>
                </a:ext>
              </a:extLst>
            </p:cNvPr>
            <p:cNvSpPr/>
            <p:nvPr/>
          </p:nvSpPr>
          <p:spPr>
            <a:xfrm>
              <a:off x="3584715" y="5065769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5" name="Flowchart: Connector 64">
              <a:extLst>
                <a:ext uri="{FF2B5EF4-FFF2-40B4-BE49-F238E27FC236}">
                  <a16:creationId xmlns:a16="http://schemas.microsoft.com/office/drawing/2014/main" id="{E11F3A34-607C-4A0D-928A-2EFC340FA376}"/>
                </a:ext>
              </a:extLst>
            </p:cNvPr>
            <p:cNvSpPr/>
            <p:nvPr/>
          </p:nvSpPr>
          <p:spPr>
            <a:xfrm>
              <a:off x="3584715" y="6318101"/>
              <a:ext cx="172278" cy="178905"/>
            </a:xfrm>
            <a:prstGeom prst="flowChartConnector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6" name="Flowchart: Connector 65">
              <a:extLst>
                <a:ext uri="{FF2B5EF4-FFF2-40B4-BE49-F238E27FC236}">
                  <a16:creationId xmlns:a16="http://schemas.microsoft.com/office/drawing/2014/main" id="{D8EA568B-3BF2-4F8D-B598-C6C5DCFEADD3}"/>
                </a:ext>
              </a:extLst>
            </p:cNvPr>
            <p:cNvSpPr/>
            <p:nvPr/>
          </p:nvSpPr>
          <p:spPr>
            <a:xfrm>
              <a:off x="3617844" y="5503092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7" name="Flowchart: Connector 66">
              <a:extLst>
                <a:ext uri="{FF2B5EF4-FFF2-40B4-BE49-F238E27FC236}">
                  <a16:creationId xmlns:a16="http://schemas.microsoft.com/office/drawing/2014/main" id="{4D29939C-922B-4E5A-A767-7C3EE47732DD}"/>
                </a:ext>
              </a:extLst>
            </p:cNvPr>
            <p:cNvSpPr/>
            <p:nvPr/>
          </p:nvSpPr>
          <p:spPr>
            <a:xfrm>
              <a:off x="3617844" y="5721753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68" name="Flowchart: Connector 67">
              <a:extLst>
                <a:ext uri="{FF2B5EF4-FFF2-40B4-BE49-F238E27FC236}">
                  <a16:creationId xmlns:a16="http://schemas.microsoft.com/office/drawing/2014/main" id="{3AB9CB9A-7ED3-4C96-8873-F6A72FC5AF94}"/>
                </a:ext>
              </a:extLst>
            </p:cNvPr>
            <p:cNvSpPr/>
            <p:nvPr/>
          </p:nvSpPr>
          <p:spPr>
            <a:xfrm>
              <a:off x="3617844" y="5940414"/>
              <a:ext cx="112644" cy="119269"/>
            </a:xfrm>
            <a:prstGeom prst="flowChartConnector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F09D315-763C-4490-9B7D-38D3784BE578}"/>
              </a:ext>
            </a:extLst>
          </p:cNvPr>
          <p:cNvCxnSpPr>
            <a:cxnSpLocks/>
            <a:endCxn id="62" idx="2"/>
          </p:cNvCxnSpPr>
          <p:nvPr/>
        </p:nvCxnSpPr>
        <p:spPr>
          <a:xfrm>
            <a:off x="5162474" y="920724"/>
            <a:ext cx="1715069" cy="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AC30E47-E878-4504-BBDD-D520F4DC511D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199064" y="920724"/>
            <a:ext cx="1672914" cy="29071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38E8DA3-4DBF-4E37-A754-4F55EFEACED1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193499" y="920723"/>
            <a:ext cx="1684044" cy="57578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36430CD-9B4A-4EEB-A84C-25F334FBF5C6}"/>
              </a:ext>
            </a:extLst>
          </p:cNvPr>
          <p:cNvCxnSpPr>
            <a:cxnSpLocks/>
            <a:endCxn id="65" idx="1"/>
          </p:cNvCxnSpPr>
          <p:nvPr/>
        </p:nvCxnSpPr>
        <p:spPr>
          <a:xfrm>
            <a:off x="5197968" y="920722"/>
            <a:ext cx="1700767" cy="158878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21C7A8F2-93F5-444F-A382-1ED233B6C1C7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135716" y="920725"/>
            <a:ext cx="1741826" cy="28922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5DA7E15-03EA-47A0-850E-7F2A1937C27E}"/>
              </a:ext>
            </a:extLst>
          </p:cNvPr>
          <p:cNvCxnSpPr>
            <a:cxnSpLocks/>
            <a:endCxn id="63" idx="2"/>
          </p:cNvCxnSpPr>
          <p:nvPr/>
        </p:nvCxnSpPr>
        <p:spPr>
          <a:xfrm>
            <a:off x="5172306" y="1209950"/>
            <a:ext cx="1699672" cy="148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88678913-4F08-4DC3-AF23-3C643ED60BA3}"/>
              </a:ext>
            </a:extLst>
          </p:cNvPr>
          <p:cNvCxnSpPr>
            <a:cxnSpLocks/>
            <a:endCxn id="64" idx="2"/>
          </p:cNvCxnSpPr>
          <p:nvPr/>
        </p:nvCxnSpPr>
        <p:spPr>
          <a:xfrm>
            <a:off x="5166741" y="1209949"/>
            <a:ext cx="1710801" cy="286557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D866841A-A4CF-4CC3-B6C9-60D6A0AB7433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150043" y="1197454"/>
            <a:ext cx="1727500" cy="136594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F09D7093-DEE6-48BF-9E1E-896E53065157}"/>
              </a:ext>
            </a:extLst>
          </p:cNvPr>
          <p:cNvCxnSpPr>
            <a:cxnSpLocks/>
            <a:endCxn id="65" idx="2"/>
          </p:cNvCxnSpPr>
          <p:nvPr/>
        </p:nvCxnSpPr>
        <p:spPr>
          <a:xfrm flipV="1">
            <a:off x="5063590" y="2563396"/>
            <a:ext cx="1813952" cy="16674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AA3641CA-F574-4111-B271-B86C460F95F9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5100181" y="1550391"/>
            <a:ext cx="1798554" cy="102967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F32A6540-0B9B-4EAA-8D4C-024B8DEDBDE5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094616" y="1211438"/>
            <a:ext cx="1777361" cy="1368631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AB1E060B-9CFE-4B55-B3C0-7BA065C5B73A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5099086" y="920725"/>
            <a:ext cx="1778457" cy="1659343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2F1717AF-8743-496E-8AC9-9B48B39CEE17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5162474" y="974611"/>
            <a:ext cx="1736262" cy="52754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B373211-ED2F-41BB-92B2-411BA46972FE}"/>
              </a:ext>
            </a:extLst>
          </p:cNvPr>
          <p:cNvCxnSpPr>
            <a:cxnSpLocks/>
            <a:endCxn id="63" idx="2"/>
          </p:cNvCxnSpPr>
          <p:nvPr/>
        </p:nvCxnSpPr>
        <p:spPr>
          <a:xfrm flipV="1">
            <a:off x="5199064" y="1211438"/>
            <a:ext cx="1672914" cy="290712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D05B7D9-31C2-4D85-BE1C-73AFF087AD73}"/>
              </a:ext>
            </a:extLst>
          </p:cNvPr>
          <p:cNvCxnSpPr>
            <a:cxnSpLocks/>
          </p:cNvCxnSpPr>
          <p:nvPr/>
        </p:nvCxnSpPr>
        <p:spPr>
          <a:xfrm>
            <a:off x="5193499" y="1502149"/>
            <a:ext cx="1582633" cy="0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E3AE00CF-C459-462F-8C70-75AC1139B95A}"/>
              </a:ext>
            </a:extLst>
          </p:cNvPr>
          <p:cNvCxnSpPr>
            <a:cxnSpLocks/>
            <a:endCxn id="65" idx="2"/>
          </p:cNvCxnSpPr>
          <p:nvPr/>
        </p:nvCxnSpPr>
        <p:spPr>
          <a:xfrm>
            <a:off x="5197968" y="1502148"/>
            <a:ext cx="1679575" cy="1061248"/>
          </a:xfrm>
          <a:prstGeom prst="straightConnector1">
            <a:avLst/>
          </a:prstGeom>
          <a:ln w="28575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/>
              <p:nvPr/>
            </p:nvSpPr>
            <p:spPr>
              <a:xfrm>
                <a:off x="5803655" y="506795"/>
                <a:ext cx="46621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C8E44F31-41D6-4C7E-BC89-5E3CDC65FE1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3655" y="506795"/>
                <a:ext cx="466218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/>
              <p:nvPr/>
            </p:nvSpPr>
            <p:spPr>
              <a:xfrm>
                <a:off x="6799522" y="2647808"/>
                <a:ext cx="48724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5DF16AFA-9B76-407C-B7FB-B85D20B5F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9522" y="2647808"/>
                <a:ext cx="487249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/>
              <p:nvPr/>
            </p:nvSpPr>
            <p:spPr>
              <a:xfrm>
                <a:off x="1677093" y="1610481"/>
                <a:ext cx="1612841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Vector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for</m:t>
                      </m:r>
                      <m:r>
                        <a:rPr lang="en-US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8B7564A-B348-48F5-9893-F419F724F3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7093" y="1610481"/>
                <a:ext cx="1612841" cy="283991"/>
              </a:xfrm>
              <a:prstGeom prst="rect">
                <a:avLst/>
              </a:prstGeom>
              <a:blipFill>
                <a:blip r:embed="rId4"/>
                <a:stretch>
                  <a:fillRect l="-3346"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/>
              <p:nvPr/>
            </p:nvSpPr>
            <p:spPr>
              <a:xfrm>
                <a:off x="3289933" y="1610481"/>
                <a:ext cx="1266783" cy="28399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1" name="Rectangle 90">
                <a:extLst>
                  <a:ext uri="{FF2B5EF4-FFF2-40B4-BE49-F238E27FC236}">
                    <a16:creationId xmlns:a16="http://schemas.microsoft.com/office/drawing/2014/main" id="{9D248320-E422-4E1C-91A3-1D1FCA0EE3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9933" y="1610481"/>
                <a:ext cx="1266783" cy="283991"/>
              </a:xfrm>
              <a:prstGeom prst="rect">
                <a:avLst/>
              </a:prstGeom>
              <a:blipFill>
                <a:blip r:embed="rId5"/>
                <a:stretch>
                  <a:fillRect b="-7843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Left Brace 3">
            <a:extLst>
              <a:ext uri="{FF2B5EF4-FFF2-40B4-BE49-F238E27FC236}">
                <a16:creationId xmlns:a16="http://schemas.microsoft.com/office/drawing/2014/main" id="{C81CA398-5198-4212-B3C4-CDEF3EA8753F}"/>
              </a:ext>
            </a:extLst>
          </p:cNvPr>
          <p:cNvSpPr/>
          <p:nvPr/>
        </p:nvSpPr>
        <p:spPr>
          <a:xfrm rot="16200000">
            <a:off x="2767723" y="949299"/>
            <a:ext cx="678592" cy="2859850"/>
          </a:xfrm>
          <a:prstGeom prst="leftBrac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/>
              <p:nvPr/>
            </p:nvSpPr>
            <p:spPr>
              <a:xfrm>
                <a:off x="2850049" y="2854786"/>
                <a:ext cx="5151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40E26F2-3EBE-4EDE-9612-689957D497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0049" y="2854786"/>
                <a:ext cx="515141" cy="276999"/>
              </a:xfrm>
              <a:prstGeom prst="rect">
                <a:avLst/>
              </a:prstGeom>
              <a:blipFill>
                <a:blip r:embed="rId6"/>
                <a:stretch>
                  <a:fillRect l="-5952" r="-4762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3270541" y="3904955"/>
                <a:ext cx="2558777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0541" y="3904955"/>
                <a:ext cx="2558777" cy="323165"/>
              </a:xfrm>
              <a:prstGeom prst="rect">
                <a:avLst/>
              </a:prstGeom>
              <a:blipFill>
                <a:blip r:embed="rId7"/>
                <a:stretch>
                  <a:fillRect l="-2148" t="-1887" r="-3341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Arrow: Down 1">
            <a:extLst>
              <a:ext uri="{FF2B5EF4-FFF2-40B4-BE49-F238E27FC236}">
                <a16:creationId xmlns:a16="http://schemas.microsoft.com/office/drawing/2014/main" id="{46D7B87F-8F5C-400C-81AA-F9A8BDE5C341}"/>
              </a:ext>
            </a:extLst>
          </p:cNvPr>
          <p:cNvSpPr/>
          <p:nvPr/>
        </p:nvSpPr>
        <p:spPr>
          <a:xfrm>
            <a:off x="3969727" y="351472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4ED600-D5A3-4FDC-AC50-654908D697DA}"/>
              </a:ext>
            </a:extLst>
          </p:cNvPr>
          <p:cNvSpPr txBox="1"/>
          <p:nvPr/>
        </p:nvSpPr>
        <p:spPr>
          <a:xfrm>
            <a:off x="4108206" y="3268234"/>
            <a:ext cx="15103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dirty="0">
                <a:solidFill>
                  <a:srgbClr val="FF0000"/>
                </a:solidFill>
              </a:rPr>
              <a:t>Nonlinear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3105449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E3FC2-C8F8-41C6-941B-94F25A20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758804"/>
            <a:ext cx="4263883" cy="38967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E0DC-7CBE-47C5-98CF-72173392DF90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01CDFE-6A59-5048-9539-C9C0A18B3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Image Captioning</a:t>
            </a:r>
          </a:p>
        </p:txBody>
      </p:sp>
    </p:spTree>
    <p:extLst>
      <p:ext uri="{BB962C8B-B14F-4D97-AF65-F5344CB8AC3E}">
        <p14:creationId xmlns:p14="http://schemas.microsoft.com/office/powerpoint/2010/main" val="237680163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406641" y="-1775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Tanh Nonlinear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488047" y="2482963"/>
                <a:ext cx="2925994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100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" y="2482963"/>
                <a:ext cx="2925994" cy="323165"/>
              </a:xfrm>
              <a:prstGeom prst="rect">
                <a:avLst/>
              </a:prstGeom>
              <a:blipFill>
                <a:blip r:embed="rId2"/>
                <a:stretch>
                  <a:fillRect l="-1875" r="-2708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484" name="Picture 4" descr="Image result for hyperbolic tangent">
            <a:extLst>
              <a:ext uri="{FF2B5EF4-FFF2-40B4-BE49-F238E27FC236}">
                <a16:creationId xmlns:a16="http://schemas.microsoft.com/office/drawing/2014/main" id="{0BFE3560-CE4C-4833-AA1F-AD4DBF366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665" y="904177"/>
            <a:ext cx="4164812" cy="3480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82960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/>
              <p:nvPr/>
            </p:nvSpPr>
            <p:spPr>
              <a:xfrm>
                <a:off x="488047" y="2482963"/>
                <a:ext cx="2567113" cy="3231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sz="2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1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1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1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81A6D83-EF55-4BE7-B816-8B28B8704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047" y="2482963"/>
                <a:ext cx="2567113" cy="323165"/>
              </a:xfrm>
              <a:prstGeom prst="rect">
                <a:avLst/>
              </a:prstGeom>
              <a:blipFill>
                <a:blip r:embed="rId2"/>
                <a:stretch>
                  <a:fillRect l="-2138" r="-3325" b="-35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1D9C0D3B-519B-4F4D-9C17-F8A7946606A5}"/>
              </a:ext>
            </a:extLst>
          </p:cNvPr>
          <p:cNvGrpSpPr/>
          <p:nvPr/>
        </p:nvGrpSpPr>
        <p:grpSpPr>
          <a:xfrm>
            <a:off x="3632661" y="536978"/>
            <a:ext cx="5426059" cy="4182574"/>
            <a:chOff x="4843548" y="715970"/>
            <a:chExt cx="7234745" cy="5576765"/>
          </a:xfrm>
        </p:grpSpPr>
        <p:pic>
          <p:nvPicPr>
            <p:cNvPr id="46084" name="Picture 4" descr="Image result for sigmoid function">
              <a:extLst>
                <a:ext uri="{FF2B5EF4-FFF2-40B4-BE49-F238E27FC236}">
                  <a16:creationId xmlns:a16="http://schemas.microsoft.com/office/drawing/2014/main" id="{A12CB5E2-4A4C-4CBF-BC4E-AFF0A77630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43548" y="715970"/>
              <a:ext cx="7234745" cy="542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4CDBC77-546F-4F7E-9B19-32F99AA6E9D4}"/>
                </a:ext>
              </a:extLst>
            </p:cNvPr>
            <p:cNvSpPr/>
            <p:nvPr/>
          </p:nvSpPr>
          <p:spPr>
            <a:xfrm>
              <a:off x="7764087" y="5777345"/>
              <a:ext cx="1637608" cy="5153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E1FCC7FF-8590-409A-8FA8-3EA8D7DBBBBF}"/>
              </a:ext>
            </a:extLst>
          </p:cNvPr>
          <p:cNvCxnSpPr/>
          <p:nvPr/>
        </p:nvCxnSpPr>
        <p:spPr>
          <a:xfrm>
            <a:off x="1258223" y="1818381"/>
            <a:ext cx="0" cy="613115"/>
          </a:xfrm>
          <a:prstGeom prst="straightConnector1">
            <a:avLst/>
          </a:prstGeom>
          <a:ln w="349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D301990-7086-4350-A57A-BF32EF25B03A}"/>
              </a:ext>
            </a:extLst>
          </p:cNvPr>
          <p:cNvSpPr txBox="1"/>
          <p:nvPr/>
        </p:nvSpPr>
        <p:spPr>
          <a:xfrm>
            <a:off x="1316930" y="1645256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Nonlinear function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4FEB031-120C-456C-BAC0-BDCE4F9E0F0C}"/>
              </a:ext>
            </a:extLst>
          </p:cNvPr>
          <p:cNvSpPr txBox="1">
            <a:spLocks/>
          </p:cNvSpPr>
          <p:nvPr/>
        </p:nvSpPr>
        <p:spPr>
          <a:xfrm>
            <a:off x="406641" y="-17750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Sigmoid Nonlinear Function</a:t>
            </a:r>
          </a:p>
        </p:txBody>
      </p:sp>
    </p:spTree>
    <p:extLst>
      <p:ext uri="{BB962C8B-B14F-4D97-AF65-F5344CB8AC3E}">
        <p14:creationId xmlns:p14="http://schemas.microsoft.com/office/powerpoint/2010/main" val="11889741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 before, 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constitute</m:t>
                    </m:r>
                  </m:oMath>
                </a14:m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blipFill>
                <a:blip r:embed="rId2"/>
                <a:stretch>
                  <a:fillRect l="-677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/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  <a:blipFill>
                <a:blip r:embed="rId3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BF8B00-F2DF-49C1-AF3C-1B09B1236260}"/>
                  </a:ext>
                </a:extLst>
              </p:cNvPr>
              <p:cNvSpPr/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27BF8B00-F2DF-49C1-AF3C-1B09B12362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3062" y="1226089"/>
                <a:ext cx="854132" cy="237383"/>
              </a:xfrm>
              <a:prstGeom prst="rect">
                <a:avLst/>
              </a:prstGeom>
              <a:blipFill>
                <a:blip r:embed="rId4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37051FBD-5BB4-4A18-A332-C9E8B9CDBDC5}"/>
              </a:ext>
            </a:extLst>
          </p:cNvPr>
          <p:cNvSpPr txBox="1"/>
          <p:nvPr/>
        </p:nvSpPr>
        <p:spPr>
          <a:xfrm>
            <a:off x="780015" y="447265"/>
            <a:ext cx="18306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Sequence of Word </a:t>
            </a:r>
          </a:p>
          <a:p>
            <a:pPr algn="ctr"/>
            <a:r>
              <a:rPr lang="en-US" sz="1350" dirty="0"/>
              <a:t>Embeddings (sentence)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300D9D3-9C71-4FCB-BA42-96E702ACFE2C}"/>
              </a:ext>
            </a:extLst>
          </p:cNvPr>
          <p:cNvCxnSpPr>
            <a:stCxn id="24" idx="3"/>
          </p:cNvCxnSpPr>
          <p:nvPr/>
        </p:nvCxnSpPr>
        <p:spPr>
          <a:xfrm flipV="1">
            <a:off x="2267194" y="134147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CF71D1B0-9ECA-46B1-B9F4-2EB867A7ACFB}"/>
              </a:ext>
            </a:extLst>
          </p:cNvPr>
          <p:cNvSpPr/>
          <p:nvPr/>
        </p:nvSpPr>
        <p:spPr>
          <a:xfrm>
            <a:off x="3059178" y="1026625"/>
            <a:ext cx="1055837" cy="695313"/>
          </a:xfrm>
          <a:prstGeom prst="rect">
            <a:avLst/>
          </a:prstGeom>
          <a:solidFill>
            <a:srgbClr val="FFFF00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9ED2737-FBEB-4FF4-9B57-3E6E977E2115}"/>
              </a:ext>
            </a:extLst>
          </p:cNvPr>
          <p:cNvCxnSpPr>
            <a:cxnSpLocks/>
          </p:cNvCxnSpPr>
          <p:nvPr/>
        </p:nvCxnSpPr>
        <p:spPr>
          <a:xfrm>
            <a:off x="3716339" y="172193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CF96312-3C5E-40D9-8374-1089C45C5827}"/>
              </a:ext>
            </a:extLst>
          </p:cNvPr>
          <p:cNvCxnSpPr>
            <a:cxnSpLocks/>
          </p:cNvCxnSpPr>
          <p:nvPr/>
        </p:nvCxnSpPr>
        <p:spPr>
          <a:xfrm>
            <a:off x="3720434" y="49873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0DE494-2F3B-4121-B601-69A7F2A8E472}"/>
                  </a:ext>
                </a:extLst>
              </p:cNvPr>
              <p:cNvSpPr txBox="1"/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A0DE494-2F3B-4121-B601-69A7F2A8E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0062" y="658805"/>
                <a:ext cx="370614" cy="207749"/>
              </a:xfrm>
              <a:prstGeom prst="rect">
                <a:avLst/>
              </a:prstGeom>
              <a:blipFill>
                <a:blip r:embed="rId5"/>
                <a:stretch>
                  <a:fillRect l="-6557" r="-3279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4D8B4-66B7-40DF-B76E-C4C13816AE0E}"/>
                  </a:ext>
                </a:extLst>
              </p:cNvPr>
              <p:cNvSpPr txBox="1"/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874D8B4-66B7-40DF-B76E-C4C13816A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07719" y="1882008"/>
                <a:ext cx="205505" cy="207749"/>
              </a:xfrm>
              <a:prstGeom prst="rect">
                <a:avLst/>
              </a:prstGeom>
              <a:blipFill>
                <a:blip r:embed="rId6"/>
                <a:stretch>
                  <a:fillRect l="-12121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7168AE9F-BC7B-405C-B84B-AF83D1E3BEA6}"/>
              </a:ext>
            </a:extLst>
          </p:cNvPr>
          <p:cNvCxnSpPr/>
          <p:nvPr/>
        </p:nvCxnSpPr>
        <p:spPr>
          <a:xfrm flipV="1">
            <a:off x="4134424" y="1338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65FF2E-20F3-4844-838B-3FE497F74F87}"/>
                  </a:ext>
                </a:extLst>
              </p:cNvPr>
              <p:cNvSpPr/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4065FF2E-20F3-4844-838B-3FE497F74F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56" y="1219485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984E77-1354-41F5-A147-117E2B151F8E}"/>
                  </a:ext>
                </a:extLst>
              </p:cNvPr>
              <p:cNvSpPr txBox="1"/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5D984E77-1354-41F5-A147-117E2B151F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6947" y="1035285"/>
                <a:ext cx="225767" cy="207749"/>
              </a:xfrm>
              <a:prstGeom prst="rect">
                <a:avLst/>
              </a:prstGeom>
              <a:blipFill>
                <a:blip r:embed="rId8"/>
                <a:stretch>
                  <a:fillRect l="-21622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Rectangle 39">
            <a:extLst>
              <a:ext uri="{FF2B5EF4-FFF2-40B4-BE49-F238E27FC236}">
                <a16:creationId xmlns:a16="http://schemas.microsoft.com/office/drawing/2014/main" id="{1A12CEC9-3200-4295-A460-4CFA082383AD}"/>
              </a:ext>
            </a:extLst>
          </p:cNvPr>
          <p:cNvSpPr/>
          <p:nvPr/>
        </p:nvSpPr>
        <p:spPr>
          <a:xfrm>
            <a:off x="4932117" y="10201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E5FCDAF2-8571-43C0-BC9E-81CA796C4FF0}"/>
              </a:ext>
            </a:extLst>
          </p:cNvPr>
          <p:cNvCxnSpPr/>
          <p:nvPr/>
        </p:nvCxnSpPr>
        <p:spPr>
          <a:xfrm flipV="1">
            <a:off x="5987953" y="1345678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4B76124-5148-4674-9721-5E33AD66570D}"/>
              </a:ext>
            </a:extLst>
          </p:cNvPr>
          <p:cNvSpPr txBox="1"/>
          <p:nvPr/>
        </p:nvSpPr>
        <p:spPr>
          <a:xfrm>
            <a:off x="6547960" y="484201"/>
            <a:ext cx="1368323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Model-Predicted</a:t>
            </a:r>
          </a:p>
          <a:p>
            <a:pPr algn="ctr"/>
            <a:r>
              <a:rPr lang="en-US" sz="1350" dirty="0"/>
              <a:t>Next Word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7A6243B-C927-43A1-9DF4-BFB28735360D}"/>
              </a:ext>
            </a:extLst>
          </p:cNvPr>
          <p:cNvSpPr txBox="1"/>
          <p:nvPr/>
        </p:nvSpPr>
        <p:spPr>
          <a:xfrm>
            <a:off x="5079162" y="11798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CFD443C-E90A-4828-BDB9-FD3E4857670B}"/>
              </a:ext>
            </a:extLst>
          </p:cNvPr>
          <p:cNvSpPr txBox="1"/>
          <p:nvPr/>
        </p:nvSpPr>
        <p:spPr>
          <a:xfrm>
            <a:off x="3163672" y="1125388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640735AC-25C6-478A-B049-5FE2E483DF05}"/>
              </a:ext>
            </a:extLst>
          </p:cNvPr>
          <p:cNvCxnSpPr>
            <a:cxnSpLocks/>
          </p:cNvCxnSpPr>
          <p:nvPr/>
        </p:nvCxnSpPr>
        <p:spPr>
          <a:xfrm>
            <a:off x="3396206" y="1715418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EA06E906-EFE8-4F01-A887-85104E233C18}"/>
              </a:ext>
            </a:extLst>
          </p:cNvPr>
          <p:cNvCxnSpPr>
            <a:cxnSpLocks/>
          </p:cNvCxnSpPr>
          <p:nvPr/>
        </p:nvCxnSpPr>
        <p:spPr>
          <a:xfrm>
            <a:off x="3400301" y="49221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2A6F2F-3BC8-4E25-91D3-262307E0C449}"/>
                  </a:ext>
                </a:extLst>
              </p:cNvPr>
              <p:cNvSpPr txBox="1"/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E2A6F2F-3BC8-4E25-91D3-262307E0C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7136" y="658805"/>
                <a:ext cx="390876" cy="207749"/>
              </a:xfrm>
              <a:prstGeom prst="rect">
                <a:avLst/>
              </a:prstGeom>
              <a:blipFill>
                <a:blip r:embed="rId9"/>
                <a:stretch>
                  <a:fillRect l="-10938" r="-4688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0BEF1B-F313-4DC5-A08F-332EFD1983BC}"/>
                  </a:ext>
                </a:extLst>
              </p:cNvPr>
              <p:cNvSpPr txBox="1"/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D0BEF1B-F313-4DC5-A08F-332EFD1983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5801" y="1887833"/>
                <a:ext cx="225767" cy="207749"/>
              </a:xfrm>
              <a:prstGeom prst="rect">
                <a:avLst/>
              </a:prstGeom>
              <a:blipFill>
                <a:blip r:embed="rId10"/>
                <a:stretch>
                  <a:fillRect l="-18919" r="-2703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548772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 before, 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constitute</m:t>
                    </m:r>
                  </m:oMath>
                </a14:m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Introduce three control-gate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blipFill>
                <a:blip r:embed="rId2"/>
                <a:stretch>
                  <a:fillRect l="-677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/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74" t="-4444" r="-35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/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42" t="-2174" r="-338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/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/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C4412C9F-E077-46B6-8E1C-34B92B0DF809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9568CD97-2792-41C4-B7C4-C757069D174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DFECD0-5A3B-4BAB-AFE1-8FAC8EDAE844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7798219-5412-44A3-B4C4-73C68B0EB896}"/>
                </a:ext>
              </a:extLst>
            </p:cNvPr>
            <p:cNvCxnSpPr>
              <a:stCxn id="2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5DA00849-A7E0-43DA-BC61-AA9BC82DD95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285E1B2D-4CA3-4A58-8D99-A1BAB62EBB26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A99041A3-456B-4C6C-8689-DBF3C52BAB83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5754F06-03AF-4944-B4DB-33041A3E7082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4D7C1FA-FDD5-468F-8916-5C72B42100B4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C14C632-AF49-4673-8A89-C3DAD2C4BA1B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AC7B8198-9B5D-4C8B-8185-02F7EC5BA912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CCDFBBA7-94F4-43B1-8D88-DABCF34D6EDC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27FA277-73C6-40E0-98FE-71FA22A1E8C7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27FA277-73C6-40E0-98FE-71FA22A1E8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96271C1-9390-44B7-918B-BD596F51DE3B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96271C1-9390-44B7-918B-BD596F51DE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99F204-5473-4C1D-86BC-DE970B092FC7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2199F204-5473-4C1D-86BC-DE970B092F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1776F36-2E6F-4EB7-96C6-7BB9DF0ED6C8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3028066-7F85-45F3-B56F-C221ED9875B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E6BFBB47-5B18-4C1E-9339-15848696308E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45498A-CD46-4615-84D5-3DD35A88A1FB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7" name="TextBox 36">
                  <a:extLst>
                    <a:ext uri="{FF2B5EF4-FFF2-40B4-BE49-F238E27FC236}">
                      <a16:creationId xmlns:a16="http://schemas.microsoft.com/office/drawing/2014/main" id="{4045498A-CD46-4615-84D5-3DD35A88A1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4A403E-23D7-49A5-A374-40D7BCAC1262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4A403E-23D7-49A5-A374-40D7BCAC12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ED1B533-AB4E-4FF6-B66F-A4CCF9607CB6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50981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As before, concatenate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to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constitute</m:t>
                    </m:r>
                  </m:oMath>
                </a14:m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endParaRPr lang="en-US" dirty="0"/>
              </a:p>
              <a:p>
                <a:endParaRPr lang="en-US" dirty="0"/>
              </a:p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Introduce three control-gate vectors,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and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009" y="2571750"/>
                <a:ext cx="5400133" cy="1477328"/>
              </a:xfrm>
              <a:prstGeom prst="rect">
                <a:avLst/>
              </a:prstGeom>
              <a:blipFill>
                <a:blip r:embed="rId2"/>
                <a:stretch>
                  <a:fillRect l="-677" t="-2479" b="-57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/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91" y="4520801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74" t="-4444" r="-3533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/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6630" y="4505756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42" t="-2174" r="-3385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/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883" y="4505756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/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C727DE3-7DF3-4DD8-AD6D-C9C7AE12CD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04" y="3055482"/>
                <a:ext cx="2220608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D5DB1546-6112-4750-9EDD-E832DAF7BA3F}"/>
              </a:ext>
            </a:extLst>
          </p:cNvPr>
          <p:cNvSpPr/>
          <p:nvPr/>
        </p:nvSpPr>
        <p:spPr>
          <a:xfrm>
            <a:off x="757522" y="413603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DE8F3BB2-BACD-4DD2-A9F3-9FFDF91088C3}"/>
              </a:ext>
            </a:extLst>
          </p:cNvPr>
          <p:cNvSpPr/>
          <p:nvPr/>
        </p:nvSpPr>
        <p:spPr>
          <a:xfrm>
            <a:off x="4198265" y="413603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7" name="Arrow: Down 26">
            <a:extLst>
              <a:ext uri="{FF2B5EF4-FFF2-40B4-BE49-F238E27FC236}">
                <a16:creationId xmlns:a16="http://schemas.microsoft.com/office/drawing/2014/main" id="{475921EA-9077-4038-8B32-44F2A3AFF985}"/>
              </a:ext>
            </a:extLst>
          </p:cNvPr>
          <p:cNvSpPr/>
          <p:nvPr/>
        </p:nvSpPr>
        <p:spPr>
          <a:xfrm>
            <a:off x="7365337" y="4136035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B374252-0DBE-4D6F-BFF2-3C66BCB7209B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C42C6EE-F688-4065-A243-24108E1D0866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CC42C6EE-F688-4065-A243-24108E1D086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390FF6D-B6CC-49CE-A1D0-E8CBD56F607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C294BC6B-CE4D-45EA-BA81-F0217AB486E0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64D2139-44E0-41A5-B9A6-8E755BE97857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264D2139-44E0-41A5-B9A6-8E755BE978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19DF8131-35D7-47B1-965C-452038D5EC17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05B91BB-4E87-4D3A-BBB5-5D9D4F0A04AC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3D78D20-4B89-4FDD-9737-72DB0E3329E3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EA3C67F-3DF9-48CB-A474-F8E7ABCEF77F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E5924748-930D-4902-85E6-B26E7B483405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92893A27-16BB-43DB-980F-5E0BE7D8754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643E2DD9-0D64-4C02-8306-A39532F39CFF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D114871-656B-4088-A798-1A32026F051F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5D114871-656B-4088-A798-1A32026F05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EBB917-0D28-46CB-8F39-EBF8CB01EB57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17EBB917-0D28-46CB-8F39-EBF8CB01EB5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C789643-06AF-4F7B-A4EF-2B4AD2155A8A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C789643-06AF-4F7B-A4EF-2B4AD2155A8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F8DFC523-0A43-48AF-BC5B-89FAFFA07DA8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D3C0AEF-1B57-4F80-B16B-AA78499710B7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BC0C9EA-3995-44AF-B772-EA7FF1848E42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C72938E-BBFA-446C-9DBA-904544F32ECE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5C72938E-BBFA-446C-9DBA-904544F32E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FA92A70-3E12-469C-BFFE-629EB8ADDFC9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5FA92A70-3E12-469C-BFFE-629EB8ADD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906053B5-B872-4F0D-BE23-5A5DA0018255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102452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/>
              <p:nvPr/>
            </p:nvSpPr>
            <p:spPr>
              <a:xfrm>
                <a:off x="491229" y="3214430"/>
                <a:ext cx="8435323" cy="149957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14313" indent="-214313">
                  <a:buFont typeface="Wingdings" panose="05000000000000000000" pitchFamily="2" charset="2"/>
                  <a:buChar char="q"/>
                </a:pPr>
                <a:r>
                  <a:rPr lang="en-US" dirty="0"/>
                  <a:t> We introduce three distinct control neural networks, with respective weights</a:t>
                </a:r>
              </a:p>
              <a:p>
                <a:r>
                  <a:rPr lang="en-US" dirty="0"/>
                  <a:t>      and biases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pPr marL="257175" indent="-257175">
                  <a:buFont typeface="Wingdings" panose="05000000000000000000" pitchFamily="2" charset="2"/>
                  <a:buChar char="q"/>
                </a:pPr>
                <a:r>
                  <a:rPr lang="en-US" dirty="0"/>
                  <a:t>The outputs of these three neural networks,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are each vectors, the components</a:t>
                </a:r>
              </a:p>
              <a:p>
                <a:r>
                  <a:rPr lang="en-US" dirty="0"/>
                  <a:t>     of which are each between zero and one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FAB41A8E-D072-4011-8087-2A11C173A3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9" y="3214430"/>
                <a:ext cx="8435323" cy="1499578"/>
              </a:xfrm>
              <a:prstGeom prst="rect">
                <a:avLst/>
              </a:prstGeom>
              <a:blipFill>
                <a:blip r:embed="rId2"/>
                <a:stretch>
                  <a:fillRect l="-506" t="-2033" b="-5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/>
              <p:nvPr/>
            </p:nvSpPr>
            <p:spPr>
              <a:xfrm>
                <a:off x="6354198" y="2611481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830D233-1CAD-40C2-8F3C-1C077AC1CF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4198" y="2611481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174" r="-3252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/>
              <p:nvPr/>
            </p:nvSpPr>
            <p:spPr>
              <a:xfrm>
                <a:off x="629804" y="2600918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066F85B-BB2F-4664-B314-7D07B3CA2E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804" y="2600918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4444" r="-3117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/>
              <p:nvPr/>
            </p:nvSpPr>
            <p:spPr>
              <a:xfrm>
                <a:off x="3523957" y="260037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55B590A-EE5A-4AA5-BC60-0E578FD2A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3957" y="260037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t="-2041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97BF5F15-A01B-4D5F-BAE4-A87F93972F2A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EED15-08E6-43D2-857B-BF6191206D87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42EED15-08E6-43D2-857B-BF6191206D8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DFA8EC5-FFCA-4ECA-8160-CBC0425C69E9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0BA96AE8-127B-4B8D-BD96-826E3E373DDC}"/>
                </a:ext>
              </a:extLst>
            </p:cNvPr>
            <p:cNvCxnSpPr>
              <a:stCxn id="25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CE12ED-5C12-49F9-9268-E3224FFC2F71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B9CE12ED-5C12-49F9-9268-E3224FFC2F7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E13FCF6-AFA8-4832-AAAC-5B203AB438F9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FA719FC-996D-43FA-93AC-7A091452FCB4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B93DC85-28CF-4F6D-B268-0D5B30F6D35B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19105CA-E039-4127-9532-6411435E0F1F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5A021CD-BEC8-4D99-86F1-6D0776BBF42B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C821C1D4-ABE0-45A2-8911-204A96BB249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C7340B6-E3A5-4E72-BB3A-0BA280661B58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707AFC0-6FFD-4D85-B2B1-DBE4FDB22706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3707AFC0-6FFD-4D85-B2B1-DBE4FDB227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9FC66D-FBF5-4448-BF6E-4C0298DBBA4F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329FC66D-FBF5-4448-BF6E-4C0298DBBA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3C64BF0-1A1B-47A8-AC3D-89831B1D3434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13C64BF0-1A1B-47A8-AC3D-89831B1D34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594CB5A-BF10-4E04-B986-50DB57B8B2BD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2BB58EEE-4A93-40F8-9F4F-B36F4ECFF411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53CC4E2F-BE8A-4F6C-B03C-3D0415194E8F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2D79E2-3B77-460F-B057-4A423AF81CE6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5E2D79E2-3B77-460F-B057-4A423AF81C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E791541-DB5E-47F6-A6A2-3027ACD3B01E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BE791541-DB5E-47F6-A6A2-3027ACD3B01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D0939027-4450-4D22-B316-B7584A2F59B5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250204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1A8E-D072-4011-8087-2A11C173A3C0}"/>
              </a:ext>
            </a:extLst>
          </p:cNvPr>
          <p:cNvSpPr txBox="1"/>
          <p:nvPr/>
        </p:nvSpPr>
        <p:spPr>
          <a:xfrm>
            <a:off x="610760" y="2571750"/>
            <a:ext cx="38741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New estimate of memory-cell values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Update the memory cell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6" t="-4444" r="-73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A3F43BBC-31AE-4DA3-B200-6799B31CDE7A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E5B7FFE-F747-4268-83B2-F5868D1D2064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3E5B7FFE-F747-4268-83B2-F5868D1D206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387BB87-656C-40AD-BA29-AC43E53242B3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F8EDA40F-F03B-4153-A709-69AF7908AD6C}"/>
                </a:ext>
              </a:extLst>
            </p:cNvPr>
            <p:cNvCxnSpPr>
              <a:stCxn id="25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BF75F13-BF1F-43CF-998E-4AB93E094A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6BF75F13-BF1F-43CF-998E-4AB93E094A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7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D18C533-3EAC-4919-B1ED-7F025679BD02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DD94B46-9A3D-4047-8C11-FA77B85EDD1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C6AEFC3-29CC-418F-8D1A-72F769C7CE0D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715EFEE-A417-47BF-92DD-CFF968B28B58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1E5E407A-113C-470E-9DEE-2B07641D776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B17B0896-A38F-46A7-A803-B67F921726C2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A650AFB-D686-4696-AD8E-911E94D00A81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418EA60-E1DA-4ECC-A778-AF531B80BF82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E418EA60-E1DA-4ECC-A778-AF531B80BF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F197EC-8365-4C1A-AC39-449E36DF6B3C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7F197EC-8365-4C1A-AC39-449E36DF6B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271E592-83B7-4DA0-A83E-031C5D8B0103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9271E592-83B7-4DA0-A83E-031C5D8B01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1DD6BB-B55B-4AAA-A9A3-16237205E6D7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6E625D7-2E52-448B-B3C5-9DF0F14AF25C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F0329437-9927-4B59-9BDB-6F5C50407FF9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FE23EFA-2182-4718-8F74-E31E7B99E63C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0FE23EFA-2182-4718-8F74-E31E7B99E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6BD624E-5D33-4986-984F-05D51B6B4596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16BD624E-5D33-4986-984F-05D51B6B45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61907508-67E6-4878-990D-042EBB65752F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553261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B41A8E-D072-4011-8087-2A11C173A3C0}"/>
              </a:ext>
            </a:extLst>
          </p:cNvPr>
          <p:cNvSpPr txBox="1"/>
          <p:nvPr/>
        </p:nvSpPr>
        <p:spPr>
          <a:xfrm>
            <a:off x="610760" y="2571750"/>
            <a:ext cx="38741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New estimate of memory-cell values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Update the memory cell 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2907" y="3178228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9524" y="4484696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6" t="-4444" r="-73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Arrow: Down 23">
            <a:extLst>
              <a:ext uri="{FF2B5EF4-FFF2-40B4-BE49-F238E27FC236}">
                <a16:creationId xmlns:a16="http://schemas.microsoft.com/office/drawing/2014/main" id="{AAE0EF11-5F5F-4008-A38D-5E7BE6265A95}"/>
              </a:ext>
            </a:extLst>
          </p:cNvPr>
          <p:cNvSpPr/>
          <p:nvPr/>
        </p:nvSpPr>
        <p:spPr>
          <a:xfrm>
            <a:off x="4257065" y="2847562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CB4CE51-3953-42F0-B298-E732B6289753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327AEF8-29E6-4560-8881-D029A5506C1A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1327AEF8-29E6-4560-8881-D029A5506C1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D6274EB-9DC4-45E9-AD63-B84083247B14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953A5A35-F15D-41B3-892F-E02A5D1D0A6F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B8D4EB7-D524-4D0D-840A-56B08493836C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B8D4EB7-D524-4D0D-840A-56B08493836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7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3A75449A-B498-4DD5-9C10-6327DEE8608B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D0DB364E-1B03-4548-A801-0AFB3BC32CA1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C865C34-33FE-4B66-B321-5D7A5D94CEF0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986044C-8DFC-40BC-AF17-4CE6DC4CD9C5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A1976C8-8CFF-4335-8E72-B09E365E304C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E71A920-699C-4A8F-ABEC-E1B9F7C81850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ACAEBB74-C1ED-4163-A04C-4B8657445A2B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5BA8B06-A431-4A24-BD90-8B39AC4A0D7F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D5BA8B06-A431-4A24-BD90-8B39AC4A0D7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14110F9-E5D4-4C82-B026-D7F59893186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14110F9-E5D4-4C82-B026-D7F5989318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65BA97F-D18F-4934-82AA-05B48B900510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D65BA97F-D18F-4934-82AA-05B48B9005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C76B19FA-3FE1-4620-BAB5-785FBFBAE65D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46E0A37A-FC8D-44E7-9D04-C3E9DF944CE5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1F00B6B-C04E-46BD-B124-495F80E2F717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6A1D8FC-7EC3-4E43-9EB6-98B88C7AB1F1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6A1D8FC-7EC3-4E43-9EB6-98B88C7AB1F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F2572E0-ADD8-435B-BAB3-C952D20A4D8D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9F2572E0-ADD8-435B-BAB3-C952D20A4D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35830DB5-CF84-496D-B036-07B302F5982A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9645203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8" t="-2174" r="-734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89D176A1-79CB-4906-A05C-8CC6DB269ABC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0EF2B47-70FA-4927-846C-EE5F7264837E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E0EF2B47-70FA-4927-846C-EE5F7264837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9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E5B9B4B-6623-4268-BB35-83A171535713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555751AE-BB93-477D-AAC9-6003761873CE}"/>
                </a:ext>
              </a:extLst>
            </p:cNvPr>
            <p:cNvCxnSpPr>
              <a:stCxn id="25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6E25050-1999-4F19-9D5E-1D760828342E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56E25050-1999-4F19-9D5E-1D76082834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0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39136EE-65E9-425C-A1DD-058BB586CA03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EDEF1D50-C94C-439B-811C-84BA3910A8D3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326361-A543-49A2-AD7E-0FEB04BA63AA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9B6A67F-97AC-4584-AE6E-6D86756EC6CD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2229D1BB-9763-42B8-961F-1DD2D1EC6CA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6E77B424-017A-4E70-8D14-BC7090A50A18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269682CE-AE8A-4DA8-9B0C-2B6111A45C8D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33CB6F-DE7C-425C-9E89-FA065C722BAD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2833CB6F-DE7C-425C-9E89-FA065C722B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F503F6-4EFB-43B6-B652-A6ACD44EA369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27F503F6-4EFB-43B6-B652-A6ACD44EA3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B53554D-095F-4536-BEDB-D2231AED4E30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6B53554D-095F-4536-BEDB-D2231AED4E3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4D13245-3185-48BC-A8AD-EAC29F1AE18A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225D7D49-97FC-4A7D-814B-7EAE45091429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D114FFF5-C299-433E-82E7-33E9649DFAFF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5ED7EA9-1C6A-4327-9A28-69DB887C6E16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5ED7EA9-1C6A-4327-9A28-69DB887C6E1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C38393-F3F3-4A08-987A-7D7C48603838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C6C38393-F3F3-4A08-987A-7D7C4860383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B61F89F-88A8-4CCA-AACC-CAC714339C8D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Arrow: Down 53">
            <a:extLst>
              <a:ext uri="{FF2B5EF4-FFF2-40B4-BE49-F238E27FC236}">
                <a16:creationId xmlns:a16="http://schemas.microsoft.com/office/drawing/2014/main" id="{470B61A6-F325-4DF6-B48E-6BEDAA5A81B5}"/>
              </a:ext>
            </a:extLst>
          </p:cNvPr>
          <p:cNvSpPr/>
          <p:nvPr/>
        </p:nvSpPr>
        <p:spPr>
          <a:xfrm>
            <a:off x="6367030" y="208172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4599963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362" y="245973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2174" r="-280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1723" y="2459734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8" t="-2174" r="-7346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616E3-11A9-4C2E-8C60-0A271C25B318}"/>
              </a:ext>
            </a:extLst>
          </p:cNvPr>
          <p:cNvGrpSpPr/>
          <p:nvPr/>
        </p:nvGrpSpPr>
        <p:grpSpPr>
          <a:xfrm>
            <a:off x="2367545" y="3114195"/>
            <a:ext cx="4484221" cy="276999"/>
            <a:chOff x="3156726" y="4152260"/>
            <a:chExt cx="5978961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81BF2B-1817-4B8F-A37A-E13FA7A7A052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120276-91CC-447E-A4B0-A4E461B3B8D4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206255-AED0-4567-A32D-4354F19259E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5C70AD-78C4-4F17-A2E2-EE312CE3581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57A9C5-C356-4233-8E96-423EAF32175E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FEB181-B52D-4852-A7F4-43D512E9CB7F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711D34-1684-400E-B893-FD479CB29D2A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51049A-7B98-49F8-9845-802BED96859F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779C1B-E1AA-4506-9629-984712B6D7BD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143261-51FC-443E-A8BE-32B3A0DB3ECD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434598-7CBD-446E-B8C8-51779C34B7B6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987541-ADA4-4207-B323-80916A599EF7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730F72-FF6E-458A-8842-C216F8F72FC7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E19E3C-A756-4382-B96A-F55C9F4113EB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301BF3-76D1-4FC0-8346-43F6F5C4C964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C53F17-1DB1-4DF8-A3B9-59DADC141B95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CCE737-024D-44CC-A17E-25A2294E88CF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64BD5A-E811-4334-AB56-40BB235E31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47B342-CBED-4B6F-B554-491F2A9132DB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BF4A59-03FE-4C9F-83A4-DB9226D16CD0}"/>
              </a:ext>
            </a:extLst>
          </p:cNvPr>
          <p:cNvGrpSpPr/>
          <p:nvPr/>
        </p:nvGrpSpPr>
        <p:grpSpPr>
          <a:xfrm>
            <a:off x="2367544" y="3969716"/>
            <a:ext cx="4484221" cy="276999"/>
            <a:chOff x="3156726" y="4152260"/>
            <a:chExt cx="5978961" cy="3693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2E418DF-844F-4551-9BBA-B902A0C441CA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91DF8A-B350-4C51-9065-A838120739FE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AE0302-0AFF-476C-9B0D-255F11B9E5A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CFC267-A9AF-43AC-A3A2-AB4BF120515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6720DA-5FE6-48ED-AB19-8B1E925BDC9D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AFD575-9DE2-4977-AE94-37A3CD68EDA3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F3FF3EF-AF36-484E-A2DA-61D63A19A679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22A4F5-996F-46CA-B8EC-E8E7B3D3CC24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A4826C-92AF-4648-A54D-7F8B0C7D4CC0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828EA3-5922-4378-BD9F-BFADA6B357BF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5CE42D-6680-4955-B1A7-4B5881E0809F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9A43A-72E2-424B-9202-499C7EF8A488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263433-1346-4685-BA85-9A881039F5B1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B1BB246-63B4-498F-B4F0-0D8265187997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4F64BA-8E47-4B57-8E84-838FD9391C32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975A788-4CA9-46EC-841A-8DF0CE661B28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416EE1-1775-478A-847F-D780158618D8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133342-BEEB-4D84-8ACF-C03C27A755A9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C16047-6D5F-4C7F-A4EC-829ADF4DE3C1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/>
              <p:nvPr/>
            </p:nvSpPr>
            <p:spPr>
              <a:xfrm>
                <a:off x="1989530" y="3076911"/>
                <a:ext cx="255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9530" y="3076911"/>
                <a:ext cx="255904" cy="276999"/>
              </a:xfrm>
              <a:prstGeom prst="rect">
                <a:avLst/>
              </a:prstGeom>
              <a:blipFill>
                <a:blip r:embed="rId4"/>
                <a:stretch>
                  <a:fillRect l="-33333" t="-4444" r="-476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/>
              <p:nvPr/>
            </p:nvSpPr>
            <p:spPr>
              <a:xfrm>
                <a:off x="1824562" y="3919830"/>
                <a:ext cx="494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562" y="3919830"/>
                <a:ext cx="494110" cy="276999"/>
              </a:xfrm>
              <a:prstGeom prst="rect">
                <a:avLst/>
              </a:prstGeom>
              <a:blipFill>
                <a:blip r:embed="rId5"/>
                <a:stretch>
                  <a:fillRect l="-6173" r="-4938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EE70A37-524B-4162-8413-FFF573108C34}"/>
              </a:ext>
            </a:extLst>
          </p:cNvPr>
          <p:cNvCxnSpPr/>
          <p:nvPr/>
        </p:nvCxnSpPr>
        <p:spPr>
          <a:xfrm>
            <a:off x="2462645" y="3460172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/>
              <p:nvPr/>
            </p:nvSpPr>
            <p:spPr>
              <a:xfrm>
                <a:off x="2216541" y="3529680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6541" y="3529680"/>
                <a:ext cx="34657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08982C-8C15-40F8-B106-1FBD34A0A78B}"/>
              </a:ext>
            </a:extLst>
          </p:cNvPr>
          <p:cNvCxnSpPr/>
          <p:nvPr/>
        </p:nvCxnSpPr>
        <p:spPr>
          <a:xfrm>
            <a:off x="3154279" y="3472447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/>
              <p:nvPr/>
            </p:nvSpPr>
            <p:spPr>
              <a:xfrm>
                <a:off x="2908174" y="3541955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8174" y="3541955"/>
                <a:ext cx="34657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95B1F73-EDB6-4304-B8C7-1B83F37B9038}"/>
              </a:ext>
            </a:extLst>
          </p:cNvPr>
          <p:cNvCxnSpPr/>
          <p:nvPr/>
        </p:nvCxnSpPr>
        <p:spPr>
          <a:xfrm>
            <a:off x="6730270" y="3484723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/>
              <p:nvPr/>
            </p:nvSpPr>
            <p:spPr>
              <a:xfrm>
                <a:off x="6484165" y="3554230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165" y="3554230"/>
                <a:ext cx="34657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/>
              <p:nvPr/>
            </p:nvSpPr>
            <p:spPr>
              <a:xfrm>
                <a:off x="4134424" y="3581383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4424" y="3581383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0" name="Group 79">
            <a:extLst>
              <a:ext uri="{FF2B5EF4-FFF2-40B4-BE49-F238E27FC236}">
                <a16:creationId xmlns:a16="http://schemas.microsoft.com/office/drawing/2014/main" id="{F6F72C43-2F29-4757-88CE-6253E262C305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1013BCB-C4E4-4D15-8EB6-22E827C0122E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7" name="Rectangle 86">
                  <a:extLst>
                    <a:ext uri="{FF2B5EF4-FFF2-40B4-BE49-F238E27FC236}">
                      <a16:creationId xmlns:a16="http://schemas.microsoft.com/office/drawing/2014/main" id="{B1013BCB-C4E4-4D15-8EB6-22E827C0122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5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411EE236-F9A1-4B27-ADB4-808DD18A24E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0AE957A1-AB27-4B42-9429-BFF1CC83C52B}"/>
                </a:ext>
              </a:extLst>
            </p:cNvPr>
            <p:cNvCxnSpPr>
              <a:stCxn id="8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212D197-C31C-4B04-8D6D-2CEE27B43D1C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A212D197-C31C-4B04-8D6D-2CEE27B43D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6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B143786B-B3B0-4EBB-B384-00FD7520E6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C5D6E359-4468-4535-BC0E-7B1B4F964403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724793F2-B195-4CE1-BF72-CC075487585A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58A2675C-2315-4634-BF0D-CDEA39C93C04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6518D41A-EF8C-4C2B-B9AE-D6C4EA938D1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7" name="Straight Arrow Connector 96">
              <a:extLst>
                <a:ext uri="{FF2B5EF4-FFF2-40B4-BE49-F238E27FC236}">
                  <a16:creationId xmlns:a16="http://schemas.microsoft.com/office/drawing/2014/main" id="{300AEB33-AA7A-4214-A42D-3FC2FBB7EC34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A46DB2F9-43CF-457D-8902-491B5CF0E402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D9FEBE2-91CF-4E18-9593-EA0550965CAF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9D9FEBE2-91CF-4E18-9593-EA0550965CA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0225E11-156F-4485-94AB-F14D0804DC7C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0225E11-156F-4485-94AB-F14D0804DC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EF6952A-866C-46B3-9E3B-FF1F50ACDFB3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9EF6952A-866C-46B3-9E3B-FF1F50ACDF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47D478F-01DA-4516-A508-D54DEDCB42C0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D35300BD-070A-4E95-840C-AB156E24C982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7B5ADC27-6E5C-4858-A636-2192FDFA7402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54B2379-0BFC-4FBC-A8E9-0A2C961EB429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D54B2379-0BFC-4FBC-A8E9-0A2C961EB42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5D762E4-AF7A-46A7-BAC5-403479E01636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E5D762E4-AF7A-46A7-BAC5-403479E016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7" name="Straight Arrow Connector 106">
              <a:extLst>
                <a:ext uri="{FF2B5EF4-FFF2-40B4-BE49-F238E27FC236}">
                  <a16:creationId xmlns:a16="http://schemas.microsoft.com/office/drawing/2014/main" id="{184FD6CF-77C4-477A-A930-F3E2F4217B96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8" name="Arrow: Down 107">
            <a:extLst>
              <a:ext uri="{FF2B5EF4-FFF2-40B4-BE49-F238E27FC236}">
                <a16:creationId xmlns:a16="http://schemas.microsoft.com/office/drawing/2014/main" id="{5CB04F7A-2A5A-456C-A098-D2785713CBA6}"/>
              </a:ext>
            </a:extLst>
          </p:cNvPr>
          <p:cNvSpPr/>
          <p:nvPr/>
        </p:nvSpPr>
        <p:spPr>
          <a:xfrm>
            <a:off x="6367030" y="2081726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89407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A925C-508A-E640-A629-DE419CF96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does this fit in our Previous Framework?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30FA9-CC6E-E14F-B2A8-36B0DCC872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294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1661992" y="2359512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1992" y="2359512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7" t="-2222" r="-304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/>
              <p:nvPr/>
            </p:nvSpPr>
            <p:spPr>
              <a:xfrm>
                <a:off x="5458353" y="2359512"/>
                <a:ext cx="25762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333DD31C-26FD-4142-BA4F-09B5596B35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8353" y="2359512"/>
                <a:ext cx="2576218" cy="276999"/>
              </a:xfrm>
              <a:prstGeom prst="rect">
                <a:avLst/>
              </a:prstGeom>
              <a:blipFill>
                <a:blip r:embed="rId3"/>
                <a:stretch>
                  <a:fillRect l="-946" t="-2222" r="-7329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E44616E3-11A9-4C2E-8C60-0A271C25B318}"/>
              </a:ext>
            </a:extLst>
          </p:cNvPr>
          <p:cNvGrpSpPr/>
          <p:nvPr/>
        </p:nvGrpSpPr>
        <p:grpSpPr>
          <a:xfrm>
            <a:off x="2363173" y="2830489"/>
            <a:ext cx="4484221" cy="276999"/>
            <a:chOff x="3156726" y="4152260"/>
            <a:chExt cx="5978961" cy="3693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381BF2B-1817-4B8F-A37A-E13FA7A7A052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6120276-91CC-447E-A4B0-A4E461B3B8D4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2206255-AED0-4567-A32D-4354F19259E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365C70AD-78C4-4F17-A2E2-EE312CE3581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657A9C5-C356-4233-8E96-423EAF32175E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81FEB181-B52D-4852-A7F4-43D512E9CB7F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F711D34-1684-400E-B893-FD479CB29D2A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C51049A-7B98-49F8-9845-802BED96859F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8E779C1B-E1AA-4506-9629-984712B6D7BD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8143261-51FC-443E-A8BE-32B3A0DB3ECD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C434598-7CBD-446E-B8C8-51779C34B7B6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68987541-ADA4-4207-B323-80916A599EF7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C3730F72-FF6E-458A-8842-C216F8F72FC7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98E19E3C-A756-4382-B96A-F55C9F4113EB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18301BF3-76D1-4FC0-8346-43F6F5C4C964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0C53F17-1DB1-4DF8-A3B9-59DADC141B95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75CCE737-024D-44CC-A17E-25A2294E88CF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B64BD5A-E811-4334-AB56-40BB235E31B2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BC47B342-CBED-4B6F-B554-491F2A9132DB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7BF4A59-03FE-4C9F-83A4-DB9226D16CD0}"/>
              </a:ext>
            </a:extLst>
          </p:cNvPr>
          <p:cNvGrpSpPr/>
          <p:nvPr/>
        </p:nvGrpSpPr>
        <p:grpSpPr>
          <a:xfrm>
            <a:off x="2363172" y="3686010"/>
            <a:ext cx="4484221" cy="276999"/>
            <a:chOff x="3156726" y="4152260"/>
            <a:chExt cx="5978961" cy="369332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72E418DF-844F-4551-9BBA-B902A0C441CA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191DF8A-B350-4C51-9065-A838120739FE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B4AE0302-0AFF-476C-9B0D-255F11B9E5A3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CFC267-A9AF-43AC-A3A2-AB4BF120515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46720DA-5FE6-48ED-AB19-8B1E925BDC9D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F0AFD575-9DE2-4977-AE94-37A3CD68EDA3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F3FF3EF-AF36-484E-A2DA-61D63A19A679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8922A4F5-996F-46CA-B8EC-E8E7B3D3CC24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4A4826C-92AF-4648-A54D-7F8B0C7D4CC0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C5828EA3-5922-4378-BD9F-BFADA6B357BF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F5CE42D-6680-4955-B1A7-4B5881E0809F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BFF9A43A-72E2-424B-9202-499C7EF8A488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5263433-1346-4685-BA85-9A881039F5B1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1B1BB246-63B4-498F-B4F0-0D8265187997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8D4F64BA-8E47-4B57-8E84-838FD9391C32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1975A788-4CA9-46EC-841A-8DF0CE661B28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87416EE1-1775-478A-847F-D780158618D8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4E133342-BEEB-4D84-8ACF-C03C27A755A9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DEC16047-6D5F-4C7F-A4EC-829ADF4DE3C1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/>
              <p:nvPr/>
            </p:nvSpPr>
            <p:spPr>
              <a:xfrm>
                <a:off x="1985158" y="2793205"/>
                <a:ext cx="2559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92DBF5B9-5F8D-49BA-AAB0-F922B73305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5158" y="2793205"/>
                <a:ext cx="255904" cy="276999"/>
              </a:xfrm>
              <a:prstGeom prst="rect">
                <a:avLst/>
              </a:prstGeom>
              <a:blipFill>
                <a:blip r:embed="rId4"/>
                <a:stretch>
                  <a:fillRect l="-33333" t="-2174" r="-2381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/>
              <p:nvPr/>
            </p:nvSpPr>
            <p:spPr>
              <a:xfrm>
                <a:off x="1820190" y="3636124"/>
                <a:ext cx="4941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587D565-96D5-404D-8CD6-854C64129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0190" y="3636124"/>
                <a:ext cx="494110" cy="276999"/>
              </a:xfrm>
              <a:prstGeom prst="rect">
                <a:avLst/>
              </a:prstGeom>
              <a:blipFill>
                <a:blip r:embed="rId5"/>
                <a:stretch>
                  <a:fillRect l="-6173" r="-3704"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EE70A37-524B-4162-8413-FFF573108C34}"/>
              </a:ext>
            </a:extLst>
          </p:cNvPr>
          <p:cNvCxnSpPr/>
          <p:nvPr/>
        </p:nvCxnSpPr>
        <p:spPr>
          <a:xfrm>
            <a:off x="2458273" y="3176466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/>
              <p:nvPr/>
            </p:nvSpPr>
            <p:spPr>
              <a:xfrm>
                <a:off x="2212169" y="324597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6AEF0177-8588-4259-827A-77A04A6962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169" y="3245974"/>
                <a:ext cx="34657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A108982C-8C15-40F8-B106-1FBD34A0A78B}"/>
              </a:ext>
            </a:extLst>
          </p:cNvPr>
          <p:cNvCxnSpPr/>
          <p:nvPr/>
        </p:nvCxnSpPr>
        <p:spPr>
          <a:xfrm>
            <a:off x="3149907" y="3188741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/>
              <p:nvPr/>
            </p:nvSpPr>
            <p:spPr>
              <a:xfrm>
                <a:off x="2903802" y="3258249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50DE3B8E-4835-43F7-83E0-BC0EE2040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3802" y="3258249"/>
                <a:ext cx="346570" cy="3000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295B1F73-EDB6-4304-B8C7-1B83F37B9038}"/>
              </a:ext>
            </a:extLst>
          </p:cNvPr>
          <p:cNvCxnSpPr/>
          <p:nvPr/>
        </p:nvCxnSpPr>
        <p:spPr>
          <a:xfrm>
            <a:off x="6725898" y="3201017"/>
            <a:ext cx="0" cy="416015"/>
          </a:xfrm>
          <a:prstGeom prst="straightConnector1">
            <a:avLst/>
          </a:prstGeom>
          <a:ln w="254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/>
              <p:nvPr/>
            </p:nvSpPr>
            <p:spPr>
              <a:xfrm>
                <a:off x="6479793" y="3270524"/>
                <a:ext cx="346570" cy="3000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>
                          <a:latin typeface="Cambria Math" panose="02040503050406030204" pitchFamily="18" charset="0"/>
                        </a:rPr>
                        <m:t>×</m:t>
                      </m:r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2EBF18F6-8557-46B7-8BCB-32BA7DACC5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9793" y="3270524"/>
                <a:ext cx="346570" cy="3000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/>
              <p:nvPr/>
            </p:nvSpPr>
            <p:spPr>
              <a:xfrm>
                <a:off x="4130052" y="3297677"/>
                <a:ext cx="25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EB4F8E1-307A-40DE-8716-50FF06F12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30052" y="3297677"/>
                <a:ext cx="250068" cy="276999"/>
              </a:xfrm>
              <a:prstGeom prst="rect">
                <a:avLst/>
              </a:prstGeom>
              <a:blipFill>
                <a:blip r:embed="rId8"/>
                <a:stretch>
                  <a:fillRect l="-7317" r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9" name="Group 88">
            <a:extLst>
              <a:ext uri="{FF2B5EF4-FFF2-40B4-BE49-F238E27FC236}">
                <a16:creationId xmlns:a16="http://schemas.microsoft.com/office/drawing/2014/main" id="{D1FACBE4-70C3-47A4-A75F-C32ED3357890}"/>
              </a:ext>
            </a:extLst>
          </p:cNvPr>
          <p:cNvGrpSpPr/>
          <p:nvPr/>
        </p:nvGrpSpPr>
        <p:grpSpPr>
          <a:xfrm>
            <a:off x="2363172" y="4506265"/>
            <a:ext cx="4484221" cy="276999"/>
            <a:chOff x="3156726" y="4152260"/>
            <a:chExt cx="5978961" cy="369332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8AFA7B1C-4C78-42D5-BD66-C0F72C40527D}"/>
                </a:ext>
              </a:extLst>
            </p:cNvPr>
            <p:cNvSpPr/>
            <p:nvPr/>
          </p:nvSpPr>
          <p:spPr>
            <a:xfrm>
              <a:off x="3156726" y="4152260"/>
              <a:ext cx="5978961" cy="369332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7A45E46C-6C43-4E23-971C-D6581A0004CF}"/>
                </a:ext>
              </a:extLst>
            </p:cNvPr>
            <p:cNvCxnSpPr/>
            <p:nvPr/>
          </p:nvCxnSpPr>
          <p:spPr>
            <a:xfrm>
              <a:off x="345016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280C146-0691-440A-9C42-135B9B55E289}"/>
                </a:ext>
              </a:extLst>
            </p:cNvPr>
            <p:cNvCxnSpPr/>
            <p:nvPr/>
          </p:nvCxnSpPr>
          <p:spPr>
            <a:xfrm>
              <a:off x="376050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934A9211-9D94-43CE-ADCB-48CE9CBDFEB6}"/>
                </a:ext>
              </a:extLst>
            </p:cNvPr>
            <p:cNvCxnSpPr/>
            <p:nvPr/>
          </p:nvCxnSpPr>
          <p:spPr>
            <a:xfrm>
              <a:off x="406808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3D93A8BB-7329-44DF-B068-4FF80CC3B96C}"/>
                </a:ext>
              </a:extLst>
            </p:cNvPr>
            <p:cNvCxnSpPr/>
            <p:nvPr/>
          </p:nvCxnSpPr>
          <p:spPr>
            <a:xfrm>
              <a:off x="437842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F5723F08-AD40-45AF-B99D-135353B0798F}"/>
                </a:ext>
              </a:extLst>
            </p:cNvPr>
            <p:cNvCxnSpPr/>
            <p:nvPr/>
          </p:nvCxnSpPr>
          <p:spPr>
            <a:xfrm>
              <a:off x="4734520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13F72C6C-0D25-4A5C-B870-01E1A6A0D3C5}"/>
                </a:ext>
              </a:extLst>
            </p:cNvPr>
            <p:cNvCxnSpPr/>
            <p:nvPr/>
          </p:nvCxnSpPr>
          <p:spPr>
            <a:xfrm>
              <a:off x="504486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AF3FEA26-26BA-451F-A884-B1A1681B01D9}"/>
                </a:ext>
              </a:extLst>
            </p:cNvPr>
            <p:cNvCxnSpPr/>
            <p:nvPr/>
          </p:nvCxnSpPr>
          <p:spPr>
            <a:xfrm>
              <a:off x="5352433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B0753A6-9C26-4719-9988-8FEB23999F80}"/>
                </a:ext>
              </a:extLst>
            </p:cNvPr>
            <p:cNvCxnSpPr/>
            <p:nvPr/>
          </p:nvCxnSpPr>
          <p:spPr>
            <a:xfrm>
              <a:off x="566277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BBB7C4CE-E649-4D46-A4A2-D09545C21962}"/>
                </a:ext>
              </a:extLst>
            </p:cNvPr>
            <p:cNvCxnSpPr/>
            <p:nvPr/>
          </p:nvCxnSpPr>
          <p:spPr>
            <a:xfrm>
              <a:off x="598831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23748E8F-0038-4DC9-9395-FF8536CB2478}"/>
                </a:ext>
              </a:extLst>
            </p:cNvPr>
            <p:cNvCxnSpPr/>
            <p:nvPr/>
          </p:nvCxnSpPr>
          <p:spPr>
            <a:xfrm>
              <a:off x="6298661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F56E7F6C-A5C6-41EB-A9B4-30C80E244196}"/>
                </a:ext>
              </a:extLst>
            </p:cNvPr>
            <p:cNvCxnSpPr/>
            <p:nvPr/>
          </p:nvCxnSpPr>
          <p:spPr>
            <a:xfrm>
              <a:off x="660623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7FA27A0D-6EF0-4CAF-B34B-CABFD04C20A4}"/>
                </a:ext>
              </a:extLst>
            </p:cNvPr>
            <p:cNvCxnSpPr/>
            <p:nvPr/>
          </p:nvCxnSpPr>
          <p:spPr>
            <a:xfrm>
              <a:off x="691657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ED41EFCC-5024-4542-B82E-C1976BA62D37}"/>
                </a:ext>
              </a:extLst>
            </p:cNvPr>
            <p:cNvCxnSpPr/>
            <p:nvPr/>
          </p:nvCxnSpPr>
          <p:spPr>
            <a:xfrm>
              <a:off x="7272672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0B650BD-4843-473B-B28A-809D8955DCA1}"/>
                </a:ext>
              </a:extLst>
            </p:cNvPr>
            <p:cNvCxnSpPr/>
            <p:nvPr/>
          </p:nvCxnSpPr>
          <p:spPr>
            <a:xfrm>
              <a:off x="7583014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157D5310-C1F7-4FFA-8C65-38AE470B1AF3}"/>
                </a:ext>
              </a:extLst>
            </p:cNvPr>
            <p:cNvCxnSpPr/>
            <p:nvPr/>
          </p:nvCxnSpPr>
          <p:spPr>
            <a:xfrm>
              <a:off x="7890585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6AA073D6-1098-4B0C-8209-CEF92521E1BB}"/>
                </a:ext>
              </a:extLst>
            </p:cNvPr>
            <p:cNvCxnSpPr/>
            <p:nvPr/>
          </p:nvCxnSpPr>
          <p:spPr>
            <a:xfrm>
              <a:off x="8200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BC6942A4-A10C-4797-9F85-C18721153B50}"/>
                </a:ext>
              </a:extLst>
            </p:cNvPr>
            <p:cNvCxnSpPr>
              <a:cxnSpLocks/>
            </p:cNvCxnSpPr>
            <p:nvPr/>
          </p:nvCxnSpPr>
          <p:spPr>
            <a:xfrm>
              <a:off x="8511927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68640095-F744-4EB9-8D4E-E1DA553E995A}"/>
                </a:ext>
              </a:extLst>
            </p:cNvPr>
            <p:cNvCxnSpPr>
              <a:cxnSpLocks/>
            </p:cNvCxnSpPr>
            <p:nvPr/>
          </p:nvCxnSpPr>
          <p:spPr>
            <a:xfrm>
              <a:off x="8822269" y="4152260"/>
              <a:ext cx="0" cy="36933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Arrow: Down 108">
            <a:extLst>
              <a:ext uri="{FF2B5EF4-FFF2-40B4-BE49-F238E27FC236}">
                <a16:creationId xmlns:a16="http://schemas.microsoft.com/office/drawing/2014/main" id="{E4EA0630-2884-4D89-B9F7-FF860A5721B6}"/>
              </a:ext>
            </a:extLst>
          </p:cNvPr>
          <p:cNvSpPr/>
          <p:nvPr/>
        </p:nvSpPr>
        <p:spPr>
          <a:xfrm>
            <a:off x="4303276" y="4074342"/>
            <a:ext cx="302006" cy="330830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2CB77F7-54E7-46DC-8243-DAE7C4E090DF}"/>
                  </a:ext>
                </a:extLst>
              </p:cNvPr>
              <p:cNvSpPr/>
              <p:nvPr/>
            </p:nvSpPr>
            <p:spPr>
              <a:xfrm>
                <a:off x="1145198" y="4437015"/>
                <a:ext cx="121360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2CB77F7-54E7-46DC-8243-DAE7C4E09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198" y="4437015"/>
                <a:ext cx="1213602" cy="369332"/>
              </a:xfrm>
              <a:prstGeom prst="rect">
                <a:avLst/>
              </a:prstGeom>
              <a:blipFill>
                <a:blip r:embed="rId9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1" name="Group 110">
            <a:extLst>
              <a:ext uri="{FF2B5EF4-FFF2-40B4-BE49-F238E27FC236}">
                <a16:creationId xmlns:a16="http://schemas.microsoft.com/office/drawing/2014/main" id="{3AA5DE18-781A-4AF0-8DE8-4A4416124CDE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BF6226C-CDC5-437D-B411-E621C7CB2C96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2BF6226C-CDC5-437D-B411-E621C7CB2C9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6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0C5A5764-7B02-4751-A669-36B2CFC32D7E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3E5B4551-D330-48D3-877D-6F4878F5F172}"/>
                </a:ext>
              </a:extLst>
            </p:cNvPr>
            <p:cNvCxnSpPr>
              <a:stCxn id="112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6722B30-AE70-4CD4-8E1F-9CA30A32E9C1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96722B30-AE70-4CD4-8E1F-9CA30A32E9C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7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F572EA1-8BC7-4BA2-B0CF-DD1A7EACC08B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17" name="Straight Arrow Connector 116">
              <a:extLst>
                <a:ext uri="{FF2B5EF4-FFF2-40B4-BE49-F238E27FC236}">
                  <a16:creationId xmlns:a16="http://schemas.microsoft.com/office/drawing/2014/main" id="{BEFC0C55-4BBB-46DF-9A89-3C4B089F8230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8C60F43D-D605-4EE1-8E17-648500F41354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09FA7806-9881-4796-AAB6-CC4FCC0125E8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E7C064D7-911C-420A-A4B6-02FB726F7513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121" name="Straight Arrow Connector 120">
              <a:extLst>
                <a:ext uri="{FF2B5EF4-FFF2-40B4-BE49-F238E27FC236}">
                  <a16:creationId xmlns:a16="http://schemas.microsoft.com/office/drawing/2014/main" id="{997E896C-ADC1-443F-877F-45B8FB0D050B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0D28745F-2A08-4B8F-9026-46765910EB27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1DF1D01-273E-438F-B65A-70207F78AB98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3" name="TextBox 122">
                  <a:extLst>
                    <a:ext uri="{FF2B5EF4-FFF2-40B4-BE49-F238E27FC236}">
                      <a16:creationId xmlns:a16="http://schemas.microsoft.com/office/drawing/2014/main" id="{91DF1D01-273E-438F-B65A-70207F78AB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B712DE-D342-41DD-91FE-F983B739A15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4" name="TextBox 123">
                  <a:extLst>
                    <a:ext uri="{FF2B5EF4-FFF2-40B4-BE49-F238E27FC236}">
                      <a16:creationId xmlns:a16="http://schemas.microsoft.com/office/drawing/2014/main" id="{9CB712DE-D342-41DD-91FE-F983B739A1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C2CF42F-D27E-49E6-BA95-550932C2DA28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5" name="TextBox 124">
                  <a:extLst>
                    <a:ext uri="{FF2B5EF4-FFF2-40B4-BE49-F238E27FC236}">
                      <a16:creationId xmlns:a16="http://schemas.microsoft.com/office/drawing/2014/main" id="{0C2CF42F-D27E-49E6-BA95-550932C2DA2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20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238AC340-87D0-48A9-A0BE-A5A2618129FE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127" name="Straight Arrow Connector 126">
              <a:extLst>
                <a:ext uri="{FF2B5EF4-FFF2-40B4-BE49-F238E27FC236}">
                  <a16:creationId xmlns:a16="http://schemas.microsoft.com/office/drawing/2014/main" id="{4025141A-FD32-4600-87C1-B23C49F7334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Arrow Connector 127">
              <a:extLst>
                <a:ext uri="{FF2B5EF4-FFF2-40B4-BE49-F238E27FC236}">
                  <a16:creationId xmlns:a16="http://schemas.microsoft.com/office/drawing/2014/main" id="{FA91C3C8-946B-4F09-AC82-0FDB8C052DC3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87183B0-FAAC-472E-8654-5769C85984B7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29" name="TextBox 128">
                  <a:extLst>
                    <a:ext uri="{FF2B5EF4-FFF2-40B4-BE49-F238E27FC236}">
                      <a16:creationId xmlns:a16="http://schemas.microsoft.com/office/drawing/2014/main" id="{987183B0-FAAC-472E-8654-5769C85984B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B29EACE-EBAE-49FD-999F-72365F30DD65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130" name="TextBox 129">
                  <a:extLst>
                    <a:ext uri="{FF2B5EF4-FFF2-40B4-BE49-F238E27FC236}">
                      <a16:creationId xmlns:a16="http://schemas.microsoft.com/office/drawing/2014/main" id="{2B29EACE-EBAE-49FD-999F-72365F30DD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31" name="Straight Arrow Connector 130">
              <a:extLst>
                <a:ext uri="{FF2B5EF4-FFF2-40B4-BE49-F238E27FC236}">
                  <a16:creationId xmlns:a16="http://schemas.microsoft.com/office/drawing/2014/main" id="{680818D2-C74A-42F2-9AD9-0FDCBD6EEB51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Arrow: Down 131">
            <a:extLst>
              <a:ext uri="{FF2B5EF4-FFF2-40B4-BE49-F238E27FC236}">
                <a16:creationId xmlns:a16="http://schemas.microsoft.com/office/drawing/2014/main" id="{9E38CB4C-E4F5-42BB-B870-313066822566}"/>
              </a:ext>
            </a:extLst>
          </p:cNvPr>
          <p:cNvSpPr/>
          <p:nvPr/>
        </p:nvSpPr>
        <p:spPr>
          <a:xfrm>
            <a:off x="6333660" y="1981504"/>
            <a:ext cx="138479" cy="323165"/>
          </a:xfrm>
          <a:prstGeom prst="downArrow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0832699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BF328-51D7-4237-B7FF-B603810E9C51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E6415-84B1-4156-9DA1-277EF2FA6BD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90638-C1DB-456C-B1A3-912A1B915F60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2458C-801C-46DB-8A4D-4E7891DE3D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6C5762-2DEE-475C-95E3-512B3E060DD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E55B6A-A361-4FB0-8F3B-BEBBFDC26C6E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ACE055-1395-43D8-8E9C-615F68976BA0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37667-D420-4E10-8B67-ECFE7B54C6D6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EAB8B32-40B7-4B5D-814A-891CC083BA8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E6880E-4358-43F3-AFD3-52F7002890B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252802-78D7-47EA-A441-13327D901566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F8BFD6-C1C3-456C-A96A-28C789DBBD9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73C384-6CF9-47CE-9841-B2BF54D41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F6BB1B-07CC-49B7-AABB-24309D06F340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3845484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BF328-51D7-4237-B7FF-B603810E9C51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E6415-84B1-4156-9DA1-277EF2FA6BD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90638-C1DB-456C-B1A3-912A1B915F60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2458C-801C-46DB-8A4D-4E7891DE3D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6C5762-2DEE-475C-95E3-512B3E060DD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E55B6A-A361-4FB0-8F3B-BEBBFDC26C6E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ACE055-1395-43D8-8E9C-615F68976BA0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37667-D420-4E10-8B67-ECFE7B54C6D6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EAB8B32-40B7-4B5D-814A-891CC083BA8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E6880E-4358-43F3-AFD3-52F7002890B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252802-78D7-47EA-A441-13327D901566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F8BFD6-C1C3-456C-A96A-28C789DBBD9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73C384-6CF9-47CE-9841-B2BF54D41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F6BB1B-07CC-49B7-AABB-24309D06F340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E9B420-C027-43BA-9462-F07430F426B5}"/>
                  </a:ext>
                </a:extLst>
              </p:cNvPr>
              <p:cNvSpPr/>
              <p:nvPr/>
            </p:nvSpPr>
            <p:spPr>
              <a:xfrm>
                <a:off x="2658232" y="3047919"/>
                <a:ext cx="2899320" cy="46166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=[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DE9B420-C027-43BA-9462-F07430F426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232" y="3047919"/>
                <a:ext cx="2899320" cy="461665"/>
              </a:xfrm>
              <a:prstGeom prst="rect">
                <a:avLst/>
              </a:prstGeom>
              <a:blipFill>
                <a:blip r:embed="rId9"/>
                <a:stretch>
                  <a:fillRect r="-420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19614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4444" r="-28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/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222" r="-32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/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2174" r="-31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/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7FAFFFB-6185-4A6B-95EE-307483884845}"/>
              </a:ext>
            </a:extLst>
          </p:cNvPr>
          <p:cNvSpPr/>
          <p:nvPr/>
        </p:nvSpPr>
        <p:spPr>
          <a:xfrm>
            <a:off x="362999" y="2493818"/>
            <a:ext cx="8427708" cy="1274276"/>
          </a:xfrm>
          <a:prstGeom prst="rect">
            <a:avLst/>
          </a:prstGeom>
          <a:solidFill>
            <a:srgbClr val="00B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22226-C4D5-4478-BB2E-1D9983EE0989}"/>
              </a:ext>
            </a:extLst>
          </p:cNvPr>
          <p:cNvSpPr txBox="1"/>
          <p:nvPr/>
        </p:nvSpPr>
        <p:spPr>
          <a:xfrm>
            <a:off x="3187325" y="4172155"/>
            <a:ext cx="26377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Four Neural Networks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89BF328-51D7-4237-B7FF-B603810E9C51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09AC472-5399-4E7C-937E-34484E1DDDD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1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7AE6415-84B1-4156-9DA1-277EF2FA6BD0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BC90638-C1DB-456C-B1A3-912A1B915F60}"/>
                </a:ext>
              </a:extLst>
            </p:cNvPr>
            <p:cNvCxnSpPr>
              <a:stCxn id="27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91A2116F-9320-47AB-B920-B87526DB2F8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46A2458C-801C-46DB-8A4D-4E7891DE3D5A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4F6C5762-2DEE-475C-95E3-512B3E060DD2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3E55B6A-A361-4FB0-8F3B-BEBBFDC26C6E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5ACE055-1395-43D8-8E9C-615F68976BA0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EB37667-D420-4E10-8B67-ECFE7B54C6D6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EAB8B32-40B7-4B5D-814A-891CC083BA85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4E6880E-4358-43F3-AFD3-52F7002890B6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52848FA5-491E-4401-AAB8-78A7A286FE2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859595DA-0974-4D58-BBAF-1265EF894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6DF35B39-D950-4DF9-9FE0-ACE6A9D7B9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4252802-78D7-47EA-A441-13327D901566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A6F8BFD6-C1C3-456C-A96A-28C789DBBD9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9F73C384-6CF9-47CE-9841-B2BF54D41B9D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50BC6838-AC76-4905-94E3-0AAEACD15C9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61B1AF01-92CE-4CB3-A391-A5A2409C8C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C3F6BB1B-07CC-49B7-AABB-24309D06F340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1717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4444" r="-28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/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222" r="-32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/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2174" r="-31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/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7FAFFFB-6185-4A6B-95EE-307483884845}"/>
              </a:ext>
            </a:extLst>
          </p:cNvPr>
          <p:cNvSpPr/>
          <p:nvPr/>
        </p:nvSpPr>
        <p:spPr>
          <a:xfrm>
            <a:off x="362999" y="2493818"/>
            <a:ext cx="8427708" cy="1274276"/>
          </a:xfrm>
          <a:prstGeom prst="rect">
            <a:avLst/>
          </a:prstGeom>
          <a:solidFill>
            <a:srgbClr val="00B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/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blipFill>
                <a:blip r:embed="rId6"/>
                <a:stretch>
                  <a:fillRect l="-708" t="-2128" r="-7075" b="-31915"/>
                </a:stretch>
              </a:blip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A86148B5-0CCB-40D1-A3F7-93E87FA6276B}"/>
              </a:ext>
            </a:extLst>
          </p:cNvPr>
          <p:cNvSpPr txBox="1"/>
          <p:nvPr/>
        </p:nvSpPr>
        <p:spPr>
          <a:xfrm>
            <a:off x="1065379" y="4501633"/>
            <a:ext cx="2499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Update Memory Cell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481A1BE-E212-421D-A729-85D267E6450F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73CDA9-9C90-422C-AF55-867523A75525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ectangle 29">
                  <a:extLst>
                    <a:ext uri="{FF2B5EF4-FFF2-40B4-BE49-F238E27FC236}">
                      <a16:creationId xmlns:a16="http://schemas.microsoft.com/office/drawing/2014/main" id="{1C73CDA9-9C90-422C-AF55-867523A7552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2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347014-CC2C-4215-AB45-931694F431EB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77481FD3-1DA7-44A1-A911-2373624DE5B5}"/>
                </a:ext>
              </a:extLst>
            </p:cNvPr>
            <p:cNvCxnSpPr>
              <a:stCxn id="30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6DD3950-6703-4CA1-927B-D031B7FA79CB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F6DD3950-6703-4CA1-927B-D031B7FA79C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B0F181A-FE8B-487F-98F1-4F3826A672C9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37BA8D8D-7345-409B-9E54-418997449FBD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53C492A-7EC7-4A8B-B299-6C36A801E426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815C44-B263-4471-9E78-725E18D3A3F5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C4BB9C8C-3578-4362-8F24-7420BEC7E081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492F7C4E-3CB6-44C6-B412-2A2E9D50D722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4C9108F2-34EE-4325-9363-DD2B699CB913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C2FD6F-F610-4390-8A1B-A968E10F8A7D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42C2FD6F-F610-4390-8A1B-A968E10F8A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BE986C-B02E-4560-9427-DF5D100CF26D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68BE986C-B02E-4560-9427-DF5D100CF2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0EECCF-1A3F-4374-961B-C3BB358F5CF9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B50EECCF-1A3F-4374-961B-C3BB358F5C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D4FEFBC-ED79-48BF-B16D-8A5590D873C9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48B79217-2929-4E47-A5CB-BE24CAB1B016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252F4F89-F233-41A2-B23C-0E7454DF5E72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0C40A24-D656-4817-A836-20B665FFA17C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0C40A24-D656-4817-A836-20B665FFA1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503709-FD48-4FFA-A777-4C3DE4CBBE9E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66503709-FD48-4FFA-A777-4C3DE4CBBE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68C12FAF-5B32-4DBF-8A2C-BF65607D4B1D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7195703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1">
            <a:extLst>
              <a:ext uri="{FF2B5EF4-FFF2-40B4-BE49-F238E27FC236}">
                <a16:creationId xmlns:a16="http://schemas.microsoft.com/office/drawing/2014/main" id="{3994E75F-5397-474A-8BB9-795FF4E88158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RNN with Memory Cells &amp; Outputs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/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tanh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7BAA5A1-5652-4B3D-9994-760995FB57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177" y="3283064"/>
                <a:ext cx="2607573" cy="276999"/>
              </a:xfrm>
              <a:prstGeom prst="rect">
                <a:avLst/>
              </a:prstGeom>
              <a:blipFill>
                <a:blip r:embed="rId2"/>
                <a:stretch>
                  <a:fillRect l="-935" t="-4444" r="-2804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/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0783D7D-7C5A-42D9-9C24-87CB5A2FE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1070" y="2566752"/>
                <a:ext cx="2244332" cy="276999"/>
              </a:xfrm>
              <a:prstGeom prst="rect">
                <a:avLst/>
              </a:prstGeom>
              <a:blipFill>
                <a:blip r:embed="rId3"/>
                <a:stretch>
                  <a:fillRect l="-2168" t="-2222" r="-3252" b="-3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/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183C7576-3361-45CA-9B10-19A3358DA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676" y="2556189"/>
                <a:ext cx="2342116" cy="276999"/>
              </a:xfrm>
              <a:prstGeom prst="rect">
                <a:avLst/>
              </a:prstGeom>
              <a:blipFill>
                <a:blip r:embed="rId4"/>
                <a:stretch>
                  <a:fillRect l="-1039" t="-2174" r="-3117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/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F3BF4AED-0A90-4B9E-836D-8A788E6C1A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0829" y="2555643"/>
                <a:ext cx="2305118" cy="299249"/>
              </a:xfrm>
              <a:prstGeom prst="rect">
                <a:avLst/>
              </a:prstGeom>
              <a:blipFill>
                <a:blip r:embed="rId5"/>
                <a:stretch>
                  <a:fillRect l="-3175" r="-3439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77FAFFFB-6185-4A6B-95EE-307483884845}"/>
              </a:ext>
            </a:extLst>
          </p:cNvPr>
          <p:cNvSpPr/>
          <p:nvPr/>
        </p:nvSpPr>
        <p:spPr>
          <a:xfrm>
            <a:off x="362999" y="2493818"/>
            <a:ext cx="8427708" cy="1274276"/>
          </a:xfrm>
          <a:prstGeom prst="rect">
            <a:avLst/>
          </a:prstGeom>
          <a:solidFill>
            <a:srgbClr val="00B050">
              <a:alpha val="3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/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</m:acc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8E62062-8C27-41DF-82E6-7283C32670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379" y="4210809"/>
                <a:ext cx="2576218" cy="276999"/>
              </a:xfrm>
              <a:prstGeom prst="rect">
                <a:avLst/>
              </a:prstGeom>
              <a:blipFill>
                <a:blip r:embed="rId6"/>
                <a:stretch>
                  <a:fillRect l="-708" t="-2128" r="-7075" b="-31915"/>
                </a:stretch>
              </a:blip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>
            <a:extLst>
              <a:ext uri="{FF2B5EF4-FFF2-40B4-BE49-F238E27FC236}">
                <a16:creationId xmlns:a16="http://schemas.microsoft.com/office/drawing/2014/main" id="{D174BE84-3F76-4B34-9DE5-3006AAB6B6E9}"/>
              </a:ext>
            </a:extLst>
          </p:cNvPr>
          <p:cNvSpPr txBox="1"/>
          <p:nvPr/>
        </p:nvSpPr>
        <p:spPr>
          <a:xfrm>
            <a:off x="1092055" y="4470538"/>
            <a:ext cx="2499595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Update Memory Cell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BE901-F072-4B23-84BC-5D5D741E4269}"/>
                  </a:ext>
                </a:extLst>
              </p:cNvPr>
              <p:cNvSpPr txBox="1"/>
              <p:nvPr/>
            </p:nvSpPr>
            <p:spPr>
              <a:xfrm>
                <a:off x="5349681" y="4225768"/>
                <a:ext cx="2031197" cy="276999"/>
              </a:xfrm>
              <a:prstGeom prst="rect">
                <a:avLst/>
              </a:prstGeom>
              <a:solidFill>
                <a:srgbClr val="00B050">
                  <a:alpha val="31000"/>
                </a:srgbClr>
              </a:solid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>
                              <a:latin typeface="Cambria Math" panose="02040503050406030204" pitchFamily="18" charset="0"/>
                            </a:rPr>
                            <m:t>tanh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DBE901-F072-4B23-84BC-5D5D741E4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681" y="4225768"/>
                <a:ext cx="2031197" cy="276999"/>
              </a:xfrm>
              <a:prstGeom prst="rect">
                <a:avLst/>
              </a:prstGeom>
              <a:blipFill>
                <a:blip r:embed="rId7"/>
                <a:stretch>
                  <a:fillRect l="-2090" r="-3582" b="-29167"/>
                </a:stretch>
              </a:blipFill>
              <a:ln w="12700">
                <a:solidFill>
                  <a:schemeClr val="accent1">
                    <a:shade val="50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117A35C3-7E8C-427B-98F3-304D9D737E59}"/>
              </a:ext>
            </a:extLst>
          </p:cNvPr>
          <p:cNvSpPr txBox="1"/>
          <p:nvPr/>
        </p:nvSpPr>
        <p:spPr>
          <a:xfrm>
            <a:off x="5079161" y="4470538"/>
            <a:ext cx="263687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Output Hidden Vector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6F8BA55-8F14-4C89-A477-47690811263C}"/>
              </a:ext>
            </a:extLst>
          </p:cNvPr>
          <p:cNvGrpSpPr/>
          <p:nvPr/>
        </p:nvGrpSpPr>
        <p:grpSpPr>
          <a:xfrm>
            <a:off x="780015" y="447265"/>
            <a:ext cx="7136268" cy="1802564"/>
            <a:chOff x="1040020" y="596353"/>
            <a:chExt cx="9515024" cy="240341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8916FF2-FC61-4B19-98BE-7A1D5F03CBED}"/>
                    </a:ext>
                  </a:extLst>
                </p:cNvPr>
                <p:cNvSpPr/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8916FF2-FC61-4B19-98BE-7A1D5F03CBE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84082" y="1634785"/>
                  <a:ext cx="1138843" cy="316511"/>
                </a:xfrm>
                <a:prstGeom prst="rect">
                  <a:avLst/>
                </a:prstGeom>
                <a:blipFill>
                  <a:blip r:embed="rId13"/>
                  <a:stretch>
                    <a:fillRect b="-5556"/>
                  </a:stretch>
                </a:blipFill>
                <a:ln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467598FE-72B3-45D5-AE59-6E5D29B56782}"/>
                </a:ext>
              </a:extLst>
            </p:cNvPr>
            <p:cNvSpPr txBox="1"/>
            <p:nvPr/>
          </p:nvSpPr>
          <p:spPr>
            <a:xfrm>
              <a:off x="1040020" y="596353"/>
              <a:ext cx="24409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Sequence of Word </a:t>
              </a:r>
            </a:p>
            <a:p>
              <a:pPr algn="ctr"/>
              <a:r>
                <a:rPr lang="en-US" sz="1350" dirty="0"/>
                <a:t>Embeddings (sentence)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0B4C2A6-66D5-4568-A163-CF78D272BD69}"/>
                </a:ext>
              </a:extLst>
            </p:cNvPr>
            <p:cNvCxnSpPr>
              <a:stCxn id="33" idx="3"/>
            </p:cNvCxnSpPr>
            <p:nvPr/>
          </p:nvCxnSpPr>
          <p:spPr>
            <a:xfrm flipV="1">
              <a:off x="3022925" y="1788638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A008CB-6733-4EB3-8071-BD86771C38BC}"/>
                    </a:ext>
                  </a:extLst>
                </p:cNvPr>
                <p:cNvSpPr/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135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8A008CB-6733-4EB3-8071-BD86771C38B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073407" y="1625979"/>
                  <a:ext cx="1138843" cy="316511"/>
                </a:xfrm>
                <a:prstGeom prst="rect">
                  <a:avLst/>
                </a:prstGeom>
                <a:blipFill>
                  <a:blip r:embed="rId14"/>
                  <a:stretch>
                    <a:fillRect b="-1852"/>
                  </a:stretch>
                </a:blipFill>
                <a:ln>
                  <a:solidFill>
                    <a:schemeClr val="tx1"/>
                  </a:solidFill>
                  <a:prstDash val="dash"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2360942-0315-4BE5-8F8D-8E2215D5E3F6}"/>
                </a:ext>
              </a:extLst>
            </p:cNvPr>
            <p:cNvSpPr/>
            <p:nvPr/>
          </p:nvSpPr>
          <p:spPr>
            <a:xfrm>
              <a:off x="6576155" y="1360140"/>
              <a:ext cx="1407783" cy="927084"/>
            </a:xfrm>
            <a:prstGeom prst="rect">
              <a:avLst/>
            </a:prstGeom>
            <a:noFill/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8F2EDA67-7C01-4B38-BF2D-661ABCF8D1F4}"/>
                </a:ext>
              </a:extLst>
            </p:cNvPr>
            <p:cNvCxnSpPr/>
            <p:nvPr/>
          </p:nvCxnSpPr>
          <p:spPr>
            <a:xfrm flipV="1">
              <a:off x="7983938" y="1794236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9475239F-7724-4D10-9C4D-40DF2E36F237}"/>
                </a:ext>
              </a:extLst>
            </p:cNvPr>
            <p:cNvSpPr txBox="1"/>
            <p:nvPr/>
          </p:nvSpPr>
          <p:spPr>
            <a:xfrm>
              <a:off x="8730613" y="645600"/>
              <a:ext cx="182443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Model-Predicted</a:t>
              </a:r>
            </a:p>
            <a:p>
              <a:pPr algn="ctr"/>
              <a:r>
                <a:rPr lang="en-US" sz="1350" dirty="0"/>
                <a:t>Next Word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A6C3770-C24E-4C06-98FD-93027EC83462}"/>
                </a:ext>
              </a:extLst>
            </p:cNvPr>
            <p:cNvSpPr txBox="1"/>
            <p:nvPr/>
          </p:nvSpPr>
          <p:spPr>
            <a:xfrm>
              <a:off x="6772215" y="1573158"/>
              <a:ext cx="101566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 err="1"/>
                <a:t>Softmax</a:t>
              </a:r>
              <a:endParaRPr lang="en-US" sz="1350" dirty="0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AA746F4-B43F-405D-94F4-BE61F30C0074}"/>
                </a:ext>
              </a:extLst>
            </p:cNvPr>
            <p:cNvSpPr/>
            <p:nvPr/>
          </p:nvSpPr>
          <p:spPr>
            <a:xfrm>
              <a:off x="4078903" y="1368833"/>
              <a:ext cx="1407783" cy="927084"/>
            </a:xfrm>
            <a:prstGeom prst="rect">
              <a:avLst/>
            </a:prstGeom>
            <a:solidFill>
              <a:srgbClr val="FFFF00"/>
            </a:solidFill>
            <a:ln w="158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48757F0D-BFC5-46F6-8C74-9C64C72DFA2E}"/>
                </a:ext>
              </a:extLst>
            </p:cNvPr>
            <p:cNvCxnSpPr>
              <a:cxnSpLocks/>
            </p:cNvCxnSpPr>
            <p:nvPr/>
          </p:nvCxnSpPr>
          <p:spPr>
            <a:xfrm>
              <a:off x="4955118" y="2295917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8BC287-0746-41EA-8A4B-F3FF10BF908A}"/>
                </a:ext>
              </a:extLst>
            </p:cNvPr>
            <p:cNvCxnSpPr>
              <a:cxnSpLocks/>
            </p:cNvCxnSpPr>
            <p:nvPr/>
          </p:nvCxnSpPr>
          <p:spPr>
            <a:xfrm>
              <a:off x="4960579" y="664979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90ED79-6395-40DE-BF4D-2CF6A83FAAA0}"/>
                    </a:ext>
                  </a:extLst>
                </p:cNvPr>
                <p:cNvSpPr txBox="1"/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1C90ED79-6395-40DE-BF4D-2CF6A83FAA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66749" y="878406"/>
                  <a:ext cx="494152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6557" r="-3279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F10697-B45A-441C-890F-62AC1317F4AC}"/>
                    </a:ext>
                  </a:extLst>
                </p:cNvPr>
                <p:cNvSpPr txBox="1"/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93F10697-B45A-441C-890F-62AC1317F4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76959" y="2509344"/>
                  <a:ext cx="274007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2121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FBAA9F-FF68-477F-9BDB-4CE2A1BDDADB}"/>
                    </a:ext>
                  </a:extLst>
                </p:cNvPr>
                <p:cNvSpPr txBox="1"/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A4FBAA9F-FF68-477F-9BDB-4CE2A1BDD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89263" y="1380379"/>
                  <a:ext cx="301023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1622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8426957-9248-46F8-8C40-9D0E560C8983}"/>
                </a:ext>
              </a:extLst>
            </p:cNvPr>
            <p:cNvSpPr txBox="1"/>
            <p:nvPr/>
          </p:nvSpPr>
          <p:spPr>
            <a:xfrm>
              <a:off x="4218231" y="1500515"/>
              <a:ext cx="1057128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350" dirty="0"/>
                <a:t>Neural</a:t>
              </a:r>
            </a:p>
            <a:p>
              <a:pPr algn="ctr"/>
              <a:r>
                <a:rPr lang="en-US" sz="1350" dirty="0"/>
                <a:t>Network</a:t>
              </a:r>
            </a:p>
          </p:txBody>
        </p: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8791B32A-3C86-49C4-AA52-34217A1EAC2C}"/>
                </a:ext>
              </a:extLst>
            </p:cNvPr>
            <p:cNvCxnSpPr>
              <a:cxnSpLocks/>
            </p:cNvCxnSpPr>
            <p:nvPr/>
          </p:nvCxnSpPr>
          <p:spPr>
            <a:xfrm>
              <a:off x="4528274" y="2287224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09BB01FC-32B0-4D2C-8D28-5C2B8922F01A}"/>
                </a:ext>
              </a:extLst>
            </p:cNvPr>
            <p:cNvCxnSpPr>
              <a:cxnSpLocks/>
            </p:cNvCxnSpPr>
            <p:nvPr/>
          </p:nvCxnSpPr>
          <p:spPr>
            <a:xfrm>
              <a:off x="4533735" y="656286"/>
              <a:ext cx="0" cy="703854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98BF1F-6219-4531-B947-C468CB9E07D7}"/>
                    </a:ext>
                  </a:extLst>
                </p:cNvPr>
                <p:cNvSpPr txBox="1"/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AB98BF1F-6219-4531-B947-C468CB9E07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9515" y="878406"/>
                  <a:ext cx="521168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10938" r="-4688" b="-1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F75A2D7-A408-477A-B296-1BA2FA1B5B43}"/>
                    </a:ext>
                  </a:extLst>
                </p:cNvPr>
                <p:cNvSpPr txBox="1"/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35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135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350" dirty="0"/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F75A2D7-A408-477A-B296-1BA2FA1B5B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54400" y="2517110"/>
                  <a:ext cx="30102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8919" r="-2703" b="-882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D4D6A9C5-9E2C-417F-8B94-41F0B5D39D8D}"/>
                </a:ext>
              </a:extLst>
            </p:cNvPr>
            <p:cNvCxnSpPr/>
            <p:nvPr/>
          </p:nvCxnSpPr>
          <p:spPr>
            <a:xfrm flipV="1">
              <a:off x="5486410" y="1798062"/>
              <a:ext cx="1055978" cy="4403"/>
            </a:xfrm>
            <a:prstGeom prst="straightConnector1">
              <a:avLst/>
            </a:prstGeom>
            <a:ln w="158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37790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523525-76DC-4729-8420-16AA8A083027}"/>
              </a:ext>
            </a:extLst>
          </p:cNvPr>
          <p:cNvSpPr txBox="1"/>
          <p:nvPr/>
        </p:nvSpPr>
        <p:spPr>
          <a:xfrm>
            <a:off x="363000" y="610078"/>
            <a:ext cx="8258543" cy="19620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Assume we have trained the parameters of an LSTM using a large document corpus</a:t>
            </a:r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endParaRPr lang="en-US" dirty="0"/>
          </a:p>
          <a:p>
            <a:pPr marL="214313" indent="-214313">
              <a:buFont typeface="Wingdings" panose="05000000000000000000" pitchFamily="2" charset="2"/>
              <a:buChar char="q"/>
            </a:pPr>
            <a:r>
              <a:rPr lang="en-US" dirty="0"/>
              <a:t> How may we use the LSTM to </a:t>
            </a:r>
            <a:r>
              <a:rPr lang="en-US" u="sng" dirty="0"/>
              <a:t>synthesize</a:t>
            </a:r>
            <a:r>
              <a:rPr lang="en-US" dirty="0"/>
              <a:t> text?</a:t>
            </a:r>
          </a:p>
          <a:p>
            <a:endParaRPr lang="en-US" dirty="0"/>
          </a:p>
          <a:p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315907" y="32838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907" y="3283863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70039" y="33992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62023" y="3084398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37269" y="3395950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707901" y="3277258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7901" y="3277258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319792" y="3093059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9792" y="3093059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34962" y="307787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90798" y="340345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C0417EA-25EB-484E-9EFC-ABBB9553A110}"/>
              </a:ext>
            </a:extLst>
          </p:cNvPr>
          <p:cNvSpPr txBox="1"/>
          <p:nvPr/>
        </p:nvSpPr>
        <p:spPr>
          <a:xfrm>
            <a:off x="6121423" y="2541974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82007" y="3237642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66517" y="318316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D5A624B-42E4-47A4-91D1-DD83D0EF7DA5}"/>
              </a:ext>
            </a:extLst>
          </p:cNvPr>
          <p:cNvCxnSpPr>
            <a:cxnSpLocks/>
          </p:cNvCxnSpPr>
          <p:nvPr/>
        </p:nvCxnSpPr>
        <p:spPr>
          <a:xfrm>
            <a:off x="3665857" y="378567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64275AA-E699-4CA2-8544-72CCCB48991A}"/>
              </a:ext>
            </a:extLst>
          </p:cNvPr>
          <p:cNvCxnSpPr>
            <a:cxnSpLocks/>
          </p:cNvCxnSpPr>
          <p:nvPr/>
        </p:nvCxnSpPr>
        <p:spPr>
          <a:xfrm>
            <a:off x="3665857" y="256247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E86D7C-2F69-4010-926B-BAE9CF086FFB}"/>
                  </a:ext>
                </a:extLst>
              </p:cNvPr>
              <p:cNvSpPr txBox="1"/>
              <p:nvPr/>
            </p:nvSpPr>
            <p:spPr>
              <a:xfrm>
                <a:off x="3665857" y="2722542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A7E86D7C-2F69-4010-926B-BAE9CF086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5857" y="2722542"/>
                <a:ext cx="195310" cy="207749"/>
              </a:xfrm>
              <a:prstGeom prst="rect">
                <a:avLst/>
              </a:prstGeom>
              <a:blipFill>
                <a:blip r:embed="rId5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FBBFE2-2008-4647-A8C5-0A70F63BB6CF}"/>
                  </a:ext>
                </a:extLst>
              </p:cNvPr>
              <p:cNvSpPr txBox="1"/>
              <p:nvPr/>
            </p:nvSpPr>
            <p:spPr>
              <a:xfrm>
                <a:off x="3673514" y="3945745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F4FBBFE2-2008-4647-A8C5-0A70F63BB6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3514" y="3945745"/>
                <a:ext cx="191271" cy="207749"/>
              </a:xfrm>
              <a:prstGeom prst="rect">
                <a:avLst/>
              </a:prstGeom>
              <a:blipFill>
                <a:blip r:embed="rId6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736792A-A0B5-4D6A-B578-9D8A7C4F0156}"/>
              </a:ext>
            </a:extLst>
          </p:cNvPr>
          <p:cNvCxnSpPr>
            <a:cxnSpLocks/>
          </p:cNvCxnSpPr>
          <p:nvPr/>
        </p:nvCxnSpPr>
        <p:spPr>
          <a:xfrm>
            <a:off x="3196877" y="3785674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1D234B6-B280-48CE-B777-4A194D6B29E8}"/>
              </a:ext>
            </a:extLst>
          </p:cNvPr>
          <p:cNvCxnSpPr>
            <a:cxnSpLocks/>
          </p:cNvCxnSpPr>
          <p:nvPr/>
        </p:nvCxnSpPr>
        <p:spPr>
          <a:xfrm>
            <a:off x="3188894" y="256247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A998DF-3361-415C-8326-7B92032426AE}"/>
                  </a:ext>
                </a:extLst>
              </p:cNvPr>
              <p:cNvSpPr txBox="1"/>
              <p:nvPr/>
            </p:nvSpPr>
            <p:spPr>
              <a:xfrm>
                <a:off x="3196877" y="273313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8A998DF-3361-415C-8326-7B9203242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6877" y="2733132"/>
                <a:ext cx="215572" cy="207749"/>
              </a:xfrm>
              <a:prstGeom prst="rect">
                <a:avLst/>
              </a:prstGeom>
              <a:blipFill>
                <a:blip r:embed="rId7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588FA2-FC7A-4168-9444-C6272BF8049D}"/>
                  </a:ext>
                </a:extLst>
              </p:cNvPr>
              <p:cNvSpPr txBox="1"/>
              <p:nvPr/>
            </p:nvSpPr>
            <p:spPr>
              <a:xfrm>
                <a:off x="3219002" y="3949631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CC588FA2-FC7A-4168-9444-C6272BF804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002" y="3949631"/>
                <a:ext cx="211533" cy="207749"/>
              </a:xfrm>
              <a:prstGeom prst="rect">
                <a:avLst/>
              </a:prstGeom>
              <a:blipFill>
                <a:blip r:embed="rId8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151499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90A62E5-EBDC-4D63-83C2-37AC9140586C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0F5048A-924A-43B7-AAD3-684BE7D647FF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36D61F-73C0-4574-8C8D-4E415795F75A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836D61F-73C0-4574-8C8D-4E415795F7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5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C32306-B1CA-4E11-9132-04954CC86E82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10C32306-B1CA-4E11-9132-04954CC86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6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7EB0274-F2DC-4D4C-8F15-DC58F78CFECE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061D9D9-1D32-4C23-9AA0-D177F0FAC456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17440F-3058-48B6-90C5-112E12279A67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E17440F-3058-48B6-90C5-112E12279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7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67ADAA-44D3-42F0-A664-2990AB0910D0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167ADAA-44D3-42F0-A664-2990AB0910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8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092509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963385BF-D329-46FE-9C9E-7B17B8D70A68}"/>
              </a:ext>
            </a:extLst>
          </p:cNvPr>
          <p:cNvSpPr/>
          <p:nvPr/>
        </p:nvSpPr>
        <p:spPr>
          <a:xfrm>
            <a:off x="6503276" y="1161163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85D1DB5-C719-4560-8659-7FFB6A9B0110}"/>
              </a:ext>
            </a:extLst>
          </p:cNvPr>
          <p:cNvSpPr/>
          <p:nvPr/>
        </p:nvSpPr>
        <p:spPr>
          <a:xfrm>
            <a:off x="1039676" y="2400731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9" name="Arrow: Up 28">
            <a:extLst>
              <a:ext uri="{FF2B5EF4-FFF2-40B4-BE49-F238E27FC236}">
                <a16:creationId xmlns:a16="http://schemas.microsoft.com/office/drawing/2014/main" id="{4CC8A225-364F-4519-A2C2-FBF4CCBEF839}"/>
              </a:ext>
            </a:extLst>
          </p:cNvPr>
          <p:cNvSpPr/>
          <p:nvPr/>
        </p:nvSpPr>
        <p:spPr>
          <a:xfrm rot="15395437">
            <a:off x="4212874" y="63816"/>
            <a:ext cx="559670" cy="4107815"/>
          </a:xfrm>
          <a:prstGeom prst="upArrow">
            <a:avLst/>
          </a:prstGeom>
          <a:solidFill>
            <a:srgbClr val="FF0000">
              <a:alpha val="4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038F4A3-6330-41DB-B1FF-148728B2A627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E533F89-CDDC-4962-9FCE-D0A7C0E7778C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3B3304-67BA-4141-91C5-F74D5519945D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133B3304-67BA-4141-91C5-F74D55199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7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2A3E5-AEFF-4A5E-85BB-1DA8DD8D3C23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9642A3E5-AEFF-4A5E-85BB-1DA8DD8D3C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8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A47C090-34C5-4F5A-93E3-9854E49D2F19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1C328E-41F0-4F88-9A67-D5E9AE7ACCB3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4FFB-F54C-405D-BAA1-F722FA689F51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EFA4FFB-F54C-405D-BAA1-F722FA689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D90E93-C079-4115-84E0-CF7EFD930B11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3ED90E93-C079-4115-84E0-CF7EFD930B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0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0915C3B-21C1-43D1-A887-635CEA0DC8DE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95D534-4C8C-4D77-A612-F89B63F0B603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C95D534-4C8C-4D77-A612-F89B63F0B6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1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276D782-064B-48BC-8643-EC52A638B68E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203A88-5D31-4FDB-BAF0-736FB4B8B1AA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E4203A88-5D31-4FDB-BAF0-736FB4B8B1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2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8749701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962D3-6414-4A2F-BD99-BCB91073182D}"/>
              </a:ext>
            </a:extLst>
          </p:cNvPr>
          <p:cNvSpPr txBox="1"/>
          <p:nvPr/>
        </p:nvSpPr>
        <p:spPr>
          <a:xfrm>
            <a:off x="6524838" y="1960113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15CB9-E1C7-48F1-9E7E-CE7D4D3733D9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1F84E0-0715-4EF6-8852-463EBB8373A0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3A0700-200A-4F13-9874-42C366A45DFA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05483D-8C5E-4D46-B092-BF791F92ADCE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8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9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6BA12E-CC90-4911-918A-E2C7176EC0D7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5326A3-6285-4B1E-ADF0-13B5C3C6CFA1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0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58368-40A8-4D1D-B3EE-4B712D407D78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2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D6D239-ECE0-47BD-87E3-8C284B86F821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3503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24457-7C4E-A54C-A49A-F0AB9EB0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Sentiment Analysis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1074AF9-82C9-2F47-BACA-2DB59934FE42}"/>
              </a:ext>
            </a:extLst>
          </p:cNvPr>
          <p:cNvSpPr txBox="1"/>
          <p:nvPr/>
        </p:nvSpPr>
        <p:spPr>
          <a:xfrm>
            <a:off x="219745" y="1621408"/>
            <a:ext cx="2671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“That movie was terrible!”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BEC77C4-7F13-F343-B974-5FC1C573D935}"/>
              </a:ext>
            </a:extLst>
          </p:cNvPr>
          <p:cNvCxnSpPr>
            <a:cxnSpLocks/>
          </p:cNvCxnSpPr>
          <p:nvPr/>
        </p:nvCxnSpPr>
        <p:spPr>
          <a:xfrm>
            <a:off x="3128572" y="179401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3B40F67-E1F3-B149-ABFE-EE533945557B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1326328"/>
            <a:ext cx="935364" cy="935364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CDB416D-62DD-3B44-B4EE-F321F8E5ED39}"/>
              </a:ext>
            </a:extLst>
          </p:cNvPr>
          <p:cNvSpPr/>
          <p:nvPr/>
        </p:nvSpPr>
        <p:spPr>
          <a:xfrm>
            <a:off x="3953435" y="1368837"/>
            <a:ext cx="2124636" cy="2586138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r>
              <a:rPr lang="en-US" sz="3200" dirty="0"/>
              <a:t>Machine Learning Model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25BDDD0-D7CC-7845-9A59-BE51B6CE037E}"/>
              </a:ext>
            </a:extLst>
          </p:cNvPr>
          <p:cNvCxnSpPr>
            <a:cxnSpLocks/>
          </p:cNvCxnSpPr>
          <p:nvPr/>
        </p:nvCxnSpPr>
        <p:spPr>
          <a:xfrm>
            <a:off x="6078071" y="181749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531621E-36AF-8740-9A81-1D727C00C64A}"/>
              </a:ext>
            </a:extLst>
          </p:cNvPr>
          <p:cNvSpPr txBox="1"/>
          <p:nvPr/>
        </p:nvSpPr>
        <p:spPr>
          <a:xfrm>
            <a:off x="248948" y="2352190"/>
            <a:ext cx="28796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“This is the best jacket that I’ve ever owned”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9A5AE6-E177-2D41-AFB7-2B54ECD8529D}"/>
              </a:ext>
            </a:extLst>
          </p:cNvPr>
          <p:cNvCxnSpPr>
            <a:cxnSpLocks/>
          </p:cNvCxnSpPr>
          <p:nvPr/>
        </p:nvCxnSpPr>
        <p:spPr>
          <a:xfrm>
            <a:off x="3128572" y="2675356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ACA7CE2-C665-5A4B-B952-8522C70E5853}"/>
              </a:ext>
            </a:extLst>
          </p:cNvPr>
          <p:cNvCxnSpPr>
            <a:cxnSpLocks/>
          </p:cNvCxnSpPr>
          <p:nvPr/>
        </p:nvCxnSpPr>
        <p:spPr>
          <a:xfrm>
            <a:off x="6078071" y="2698837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EDB2C466-9360-664B-B9F0-15748445461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090365" y="2307827"/>
            <a:ext cx="924083" cy="92408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E4E72AB-9E53-C542-96AD-785E869B506F}"/>
              </a:ext>
            </a:extLst>
          </p:cNvPr>
          <p:cNvSpPr txBox="1"/>
          <p:nvPr/>
        </p:nvSpPr>
        <p:spPr>
          <a:xfrm>
            <a:off x="248948" y="3218290"/>
            <a:ext cx="2879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“I’m pretty ambivalent about the whole thing. Not really that good.”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19DEB6C-2B33-7940-83CE-1AD0D627CDC9}"/>
              </a:ext>
            </a:extLst>
          </p:cNvPr>
          <p:cNvCxnSpPr>
            <a:cxnSpLocks/>
          </p:cNvCxnSpPr>
          <p:nvPr/>
        </p:nvCxnSpPr>
        <p:spPr>
          <a:xfrm>
            <a:off x="3128572" y="3701550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5716A64B-9B8A-8241-9A5C-13BD5E2FAC9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090365" y="3233868"/>
            <a:ext cx="935364" cy="935364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27FCA8A-E11F-434A-9C75-C3BAC0623E30}"/>
              </a:ext>
            </a:extLst>
          </p:cNvPr>
          <p:cNvCxnSpPr>
            <a:cxnSpLocks/>
          </p:cNvCxnSpPr>
          <p:nvPr/>
        </p:nvCxnSpPr>
        <p:spPr>
          <a:xfrm>
            <a:off x="6078071" y="3725031"/>
            <a:ext cx="82486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2D393BF7-6590-EA40-8E97-8DF57A034A13}"/>
              </a:ext>
            </a:extLst>
          </p:cNvPr>
          <p:cNvSpPr txBox="1"/>
          <p:nvPr/>
        </p:nvSpPr>
        <p:spPr>
          <a:xfrm>
            <a:off x="349624" y="4504765"/>
            <a:ext cx="242047" cy="3827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FA8274-A9A8-0F4C-92FA-5AC4EC9F76EA}"/>
              </a:ext>
            </a:extLst>
          </p:cNvPr>
          <p:cNvSpPr txBox="1"/>
          <p:nvPr/>
        </p:nvSpPr>
        <p:spPr>
          <a:xfrm>
            <a:off x="470647" y="4259261"/>
            <a:ext cx="84360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This is a </a:t>
            </a:r>
            <a:r>
              <a:rPr lang="en-US" sz="2800" b="1" dirty="0"/>
              <a:t>binary classification</a:t>
            </a:r>
            <a:r>
              <a:rPr lang="en-US" sz="2800" dirty="0"/>
              <a:t>, just like logistic regression!</a:t>
            </a:r>
          </a:p>
        </p:txBody>
      </p:sp>
    </p:spTree>
    <p:extLst>
      <p:ext uri="{BB962C8B-B14F-4D97-AF65-F5344CB8AC3E}">
        <p14:creationId xmlns:p14="http://schemas.microsoft.com/office/powerpoint/2010/main" val="262500730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B6962D3-6414-4A2F-BD99-BCB91073182D}"/>
              </a:ext>
            </a:extLst>
          </p:cNvPr>
          <p:cNvSpPr txBox="1"/>
          <p:nvPr/>
        </p:nvSpPr>
        <p:spPr>
          <a:xfrm>
            <a:off x="6634801" y="1847561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4F15CB9-E1C7-48F1-9E7E-CE7D4D3733D9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21F84E0-0715-4EF6-8852-463EBB8373A0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3A0700-200A-4F13-9874-42C366A45DFA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D05483D-8C5E-4D46-B092-BF791F92ADCE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11D2AA6-11CD-4CDB-A6E4-CDBE04AC0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8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5E54BED-BBFB-481A-8C57-6F3D64B235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9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26BA12E-CC90-4911-918A-E2C7176EC0D7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325326A3-6285-4B1E-ADF0-13B5C3C6CFA1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0E274A41-66AA-4163-9515-520675ACC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0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62A88AF6-22EA-4198-A26D-B99038E7CC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1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1A58368-40A8-4D1D-B3EE-4B712D407D78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A95DED9-A6B6-4389-B32D-5AD7FF557B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2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B7D6D239-ECE0-47BD-87E3-8C284B86F821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0E0863E7-A2EC-46C4-91C2-4DFB1E44BD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Oval 48">
            <a:extLst>
              <a:ext uri="{FF2B5EF4-FFF2-40B4-BE49-F238E27FC236}">
                <a16:creationId xmlns:a16="http://schemas.microsoft.com/office/drawing/2014/main" id="{28B8D39F-B3D2-4C40-BFC1-FC083AFCC262}"/>
              </a:ext>
            </a:extLst>
          </p:cNvPr>
          <p:cNvSpPr/>
          <p:nvPr/>
        </p:nvSpPr>
        <p:spPr>
          <a:xfrm>
            <a:off x="6495394" y="2422453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420549E3-2D6A-4205-A980-568139C86023}"/>
              </a:ext>
            </a:extLst>
          </p:cNvPr>
          <p:cNvSpPr/>
          <p:nvPr/>
        </p:nvSpPr>
        <p:spPr>
          <a:xfrm>
            <a:off x="1031795" y="3662021"/>
            <a:ext cx="1277007" cy="574850"/>
          </a:xfrm>
          <a:prstGeom prst="ellipse">
            <a:avLst/>
          </a:prstGeom>
          <a:noFill/>
          <a:ln w="412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1" name="Arrow: Up 50">
            <a:extLst>
              <a:ext uri="{FF2B5EF4-FFF2-40B4-BE49-F238E27FC236}">
                <a16:creationId xmlns:a16="http://schemas.microsoft.com/office/drawing/2014/main" id="{16B16B5B-A446-494C-9A70-43BF47D33F5D}"/>
              </a:ext>
            </a:extLst>
          </p:cNvPr>
          <p:cNvSpPr/>
          <p:nvPr/>
        </p:nvSpPr>
        <p:spPr>
          <a:xfrm rot="15395437">
            <a:off x="4065008" y="1322350"/>
            <a:ext cx="559670" cy="4107815"/>
          </a:xfrm>
          <a:prstGeom prst="upArrow">
            <a:avLst/>
          </a:prstGeom>
          <a:solidFill>
            <a:srgbClr val="FF0000">
              <a:alpha val="47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C6B8800-B508-4AA3-A921-AC37EEEF6ED8}"/>
              </a:ext>
            </a:extLst>
          </p:cNvPr>
          <p:cNvSpPr txBox="1"/>
          <p:nvPr/>
        </p:nvSpPr>
        <p:spPr>
          <a:xfrm>
            <a:off x="3015715" y="3673441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FAED37B-8281-4EAE-9B71-B8F1F2CA877A}"/>
              </a:ext>
            </a:extLst>
          </p:cNvPr>
          <p:cNvSpPr/>
          <p:nvPr/>
        </p:nvSpPr>
        <p:spPr>
          <a:xfrm>
            <a:off x="2911297" y="3599311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97A31016-04AC-4B7A-851D-50F61BBEC9B0}"/>
              </a:ext>
            </a:extLst>
          </p:cNvPr>
          <p:cNvCxnSpPr>
            <a:cxnSpLocks/>
          </p:cNvCxnSpPr>
          <p:nvPr/>
        </p:nvCxnSpPr>
        <p:spPr>
          <a:xfrm>
            <a:off x="3642209" y="429909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B74335-15A7-4FB7-908A-2A571D4363E1}"/>
                  </a:ext>
                </a:extLst>
              </p:cNvPr>
              <p:cNvSpPr txBox="1"/>
              <p:nvPr/>
            </p:nvSpPr>
            <p:spPr>
              <a:xfrm>
                <a:off x="3649865" y="4459162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6B74335-15A7-4FB7-908A-2A571D4363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4459162"/>
                <a:ext cx="195310" cy="207749"/>
              </a:xfrm>
              <a:prstGeom prst="rect">
                <a:avLst/>
              </a:prstGeom>
              <a:blipFill>
                <a:blip r:embed="rId14"/>
                <a:stretch>
                  <a:fillRect l="-12500" r="-6250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EF685AB-5DBE-4D27-8A58-ADECE8BD6F67}"/>
              </a:ext>
            </a:extLst>
          </p:cNvPr>
          <p:cNvCxnSpPr>
            <a:cxnSpLocks/>
          </p:cNvCxnSpPr>
          <p:nvPr/>
        </p:nvCxnSpPr>
        <p:spPr>
          <a:xfrm>
            <a:off x="3173229" y="4299091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5F817D7-1DB7-42CC-92C8-1EBC2FD7AA62}"/>
                  </a:ext>
                </a:extLst>
              </p:cNvPr>
              <p:cNvSpPr txBox="1"/>
              <p:nvPr/>
            </p:nvSpPr>
            <p:spPr>
              <a:xfrm>
                <a:off x="3195353" y="4463048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5F817D7-1DB7-42CC-92C8-1EBC2FD7AA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4463048"/>
                <a:ext cx="215572" cy="207749"/>
              </a:xfrm>
              <a:prstGeom prst="rect">
                <a:avLst/>
              </a:prstGeom>
              <a:blipFill>
                <a:blip r:embed="rId15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040788B-6D06-4262-B303-CA72E533BF4B}"/>
                  </a:ext>
                </a:extLst>
              </p:cNvPr>
              <p:cNvSpPr/>
              <p:nvPr/>
            </p:nvSpPr>
            <p:spPr>
              <a:xfrm>
                <a:off x="1265182" y="38354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9040788B-6D06-4262-B303-CA72E533BF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3835463"/>
                <a:ext cx="854132" cy="237383"/>
              </a:xfrm>
              <a:prstGeom prst="rect">
                <a:avLst/>
              </a:prstGeom>
              <a:blipFill>
                <a:blip r:embed="rId16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EDD1EC41-152D-44D7-A6A4-41F1B8F77D69}"/>
              </a:ext>
            </a:extLst>
          </p:cNvPr>
          <p:cNvCxnSpPr>
            <a:stCxn id="62" idx="3"/>
          </p:cNvCxnSpPr>
          <p:nvPr/>
        </p:nvCxnSpPr>
        <p:spPr>
          <a:xfrm flipV="1">
            <a:off x="2119313" y="395085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3360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/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125EBB-AEF7-4983-AFDE-9A15CEDAC1D0}"/>
              </a:ext>
            </a:extLst>
          </p:cNvPr>
          <p:cNvCxnSpPr>
            <a:stCxn id="37" idx="3"/>
          </p:cNvCxnSpPr>
          <p:nvPr/>
        </p:nvCxnSpPr>
        <p:spPr>
          <a:xfrm flipV="1">
            <a:off x="2119313" y="392748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9AE527E-6975-4621-9866-BF568B80F8F5}"/>
              </a:ext>
            </a:extLst>
          </p:cNvPr>
          <p:cNvSpPr/>
          <p:nvPr/>
        </p:nvSpPr>
        <p:spPr>
          <a:xfrm>
            <a:off x="2911297" y="361262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40A95-C7B8-4571-9792-E1B5868C8895}"/>
              </a:ext>
            </a:extLst>
          </p:cNvPr>
          <p:cNvCxnSpPr/>
          <p:nvPr/>
        </p:nvCxnSpPr>
        <p:spPr>
          <a:xfrm flipV="1">
            <a:off x="3986543" y="392418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70FBF2-80D7-4723-9852-02DE63490B40}"/>
              </a:ext>
            </a:extLst>
          </p:cNvPr>
          <p:cNvSpPr txBox="1"/>
          <p:nvPr/>
        </p:nvSpPr>
        <p:spPr>
          <a:xfrm>
            <a:off x="3015715" y="368675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/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/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76ACCE8-B3E2-4B75-B181-44C11E2267AC}"/>
              </a:ext>
            </a:extLst>
          </p:cNvPr>
          <p:cNvSpPr/>
          <p:nvPr/>
        </p:nvSpPr>
        <p:spPr>
          <a:xfrm>
            <a:off x="4778527" y="360734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612487-C1E1-4B08-B571-E49E518AFE9F}"/>
              </a:ext>
            </a:extLst>
          </p:cNvPr>
          <p:cNvCxnSpPr/>
          <p:nvPr/>
        </p:nvCxnSpPr>
        <p:spPr>
          <a:xfrm flipV="1">
            <a:off x="5834364" y="393291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8F42AD-7829-4A56-AAB5-E93F27BC70D6}"/>
              </a:ext>
            </a:extLst>
          </p:cNvPr>
          <p:cNvSpPr txBox="1"/>
          <p:nvPr/>
        </p:nvSpPr>
        <p:spPr>
          <a:xfrm>
            <a:off x="4925572" y="376710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4675A4-EFF6-4115-911D-459183B1E6B5}"/>
              </a:ext>
            </a:extLst>
          </p:cNvPr>
          <p:cNvSpPr txBox="1"/>
          <p:nvPr/>
        </p:nvSpPr>
        <p:spPr>
          <a:xfrm>
            <a:off x="6938939" y="3088183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B8AA3-F55A-48EA-BF2E-554FF18F3B29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16B8AE-AC68-4DE2-BA14-3DD01B1CF667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101124-5B8A-467B-B9D8-FDF2C6530665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11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12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D66108-D236-4D5B-80CB-09469768A3B6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7FEA8-8623-42A1-9D94-18B083B1BE6B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4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2694A5-7D00-47E5-9E34-6C516230451F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5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2F2666-C304-4F5A-A2DF-FFF05B5B7516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6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26A122-55A1-40FC-BFD0-F4DC776DF62A}"/>
              </a:ext>
            </a:extLst>
          </p:cNvPr>
          <p:cNvCxnSpPr>
            <a:cxnSpLocks/>
          </p:cNvCxnSpPr>
          <p:nvPr/>
        </p:nvCxnSpPr>
        <p:spPr>
          <a:xfrm>
            <a:off x="364220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/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blipFill>
                <a:blip r:embed="rId17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B78277-0EC2-4341-9235-12C924C63C82}"/>
              </a:ext>
            </a:extLst>
          </p:cNvPr>
          <p:cNvCxnSpPr>
            <a:cxnSpLocks/>
          </p:cNvCxnSpPr>
          <p:nvPr/>
        </p:nvCxnSpPr>
        <p:spPr>
          <a:xfrm>
            <a:off x="317322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/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blipFill>
                <a:blip r:embed="rId18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617760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31745-175B-44F9-B385-A77095A9EBF6}"/>
              </a:ext>
            </a:extLst>
          </p:cNvPr>
          <p:cNvSpPr txBox="1">
            <a:spLocks/>
          </p:cNvSpPr>
          <p:nvPr/>
        </p:nvSpPr>
        <p:spPr>
          <a:xfrm>
            <a:off x="362999" y="-247172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LSTM-Based Text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/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m:rPr>
                          <m:sty m:val="p"/>
                        </m:rPr>
                        <a:rPr lang="en-US" sz="1350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bos</m:t>
                      </m:r>
                      <m:r>
                        <a:rPr lang="en-US" sz="135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4D318CB9-8396-4881-A884-680D71E1477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259" y="1351967"/>
                <a:ext cx="854132" cy="23738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7EB8278-052E-4A4D-9A92-42452CFBA8FE}"/>
              </a:ext>
            </a:extLst>
          </p:cNvPr>
          <p:cNvCxnSpPr>
            <a:stCxn id="4" idx="3"/>
          </p:cNvCxnSpPr>
          <p:nvPr/>
        </p:nvCxnSpPr>
        <p:spPr>
          <a:xfrm flipV="1">
            <a:off x="2146390" y="14673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277D7B0B-ACEE-43E2-8BC4-561D10A31C3C}"/>
              </a:ext>
            </a:extLst>
          </p:cNvPr>
          <p:cNvSpPr/>
          <p:nvPr/>
        </p:nvSpPr>
        <p:spPr>
          <a:xfrm>
            <a:off x="2938375" y="115250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8FEDA0-CBE3-4212-934C-7C3EFCFFE1A2}"/>
              </a:ext>
            </a:extLst>
          </p:cNvPr>
          <p:cNvCxnSpPr/>
          <p:nvPr/>
        </p:nvCxnSpPr>
        <p:spPr>
          <a:xfrm flipV="1">
            <a:off x="4013620" y="14640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/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6A079CB-C327-40EF-AD9F-82BAB072B2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4253" y="1345363"/>
                <a:ext cx="854132" cy="2373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/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489C511-F4D5-417C-BB10-248CE09CE4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6143" y="1161163"/>
                <a:ext cx="211533" cy="207749"/>
              </a:xfrm>
              <a:prstGeom prst="rect">
                <a:avLst/>
              </a:prstGeom>
              <a:blipFill>
                <a:blip r:embed="rId4"/>
                <a:stretch>
                  <a:fillRect l="-23529" r="-8824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0CA5967F-4625-417E-B380-89C6E2589312}"/>
              </a:ext>
            </a:extLst>
          </p:cNvPr>
          <p:cNvSpPr/>
          <p:nvPr/>
        </p:nvSpPr>
        <p:spPr>
          <a:xfrm>
            <a:off x="4811314" y="1145983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A428A3-C4F1-4435-B57F-B47CB31B1CA0}"/>
              </a:ext>
            </a:extLst>
          </p:cNvPr>
          <p:cNvCxnSpPr/>
          <p:nvPr/>
        </p:nvCxnSpPr>
        <p:spPr>
          <a:xfrm flipV="1">
            <a:off x="5867150" y="1471555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2E6A264-407D-4740-B03E-EB2E34B58FD7}"/>
              </a:ext>
            </a:extLst>
          </p:cNvPr>
          <p:cNvSpPr txBox="1"/>
          <p:nvPr/>
        </p:nvSpPr>
        <p:spPr>
          <a:xfrm>
            <a:off x="4958358" y="1305746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52C56B-8878-48E9-909D-DC40324660F6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/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30F493B5-8045-4F11-A578-2352F4B51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2576069"/>
                <a:ext cx="854132" cy="237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3D8D8DB-9A80-48AC-A7AD-7B0682B1358C}"/>
              </a:ext>
            </a:extLst>
          </p:cNvPr>
          <p:cNvCxnSpPr>
            <a:stCxn id="20" idx="3"/>
          </p:cNvCxnSpPr>
          <p:nvPr/>
        </p:nvCxnSpPr>
        <p:spPr>
          <a:xfrm flipV="1">
            <a:off x="2119313" y="2691459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CDE0D35D-7662-4E86-A383-9E283521887A}"/>
              </a:ext>
            </a:extLst>
          </p:cNvPr>
          <p:cNvSpPr/>
          <p:nvPr/>
        </p:nvSpPr>
        <p:spPr>
          <a:xfrm>
            <a:off x="291129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CF1169A-8D48-44AB-ABFC-541A3EC5CFF2}"/>
              </a:ext>
            </a:extLst>
          </p:cNvPr>
          <p:cNvCxnSpPr/>
          <p:nvPr/>
        </p:nvCxnSpPr>
        <p:spPr>
          <a:xfrm flipV="1">
            <a:off x="3986543" y="268815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D2B302F-CED7-425C-94D8-2D6A99FD0512}"/>
              </a:ext>
            </a:extLst>
          </p:cNvPr>
          <p:cNvSpPr txBox="1"/>
          <p:nvPr/>
        </p:nvSpPr>
        <p:spPr>
          <a:xfrm>
            <a:off x="3015715" y="245073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/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932F877-F2B6-4B94-A7E1-A816783FD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2405493"/>
                <a:ext cx="215572" cy="207749"/>
              </a:xfrm>
              <a:prstGeom prst="rect">
                <a:avLst/>
              </a:prstGeom>
              <a:blipFill>
                <a:blip r:embed="rId6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/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F67E4390-D6BA-49E8-9920-8D05D14F6C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70876" y="2575984"/>
                <a:ext cx="854132" cy="2373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Rectangle 30">
            <a:extLst>
              <a:ext uri="{FF2B5EF4-FFF2-40B4-BE49-F238E27FC236}">
                <a16:creationId xmlns:a16="http://schemas.microsoft.com/office/drawing/2014/main" id="{DD872705-748E-4A6B-B173-C3626A0B7380}"/>
              </a:ext>
            </a:extLst>
          </p:cNvPr>
          <p:cNvSpPr/>
          <p:nvPr/>
        </p:nvSpPr>
        <p:spPr>
          <a:xfrm>
            <a:off x="4797937" y="2376605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BF69AFB-49C8-4718-89B1-A4A057A0043C}"/>
              </a:ext>
            </a:extLst>
          </p:cNvPr>
          <p:cNvCxnSpPr/>
          <p:nvPr/>
        </p:nvCxnSpPr>
        <p:spPr>
          <a:xfrm flipV="1">
            <a:off x="5853773" y="2702177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C13B6BF3-6C88-44C0-AA1F-5B9C3497B0E7}"/>
              </a:ext>
            </a:extLst>
          </p:cNvPr>
          <p:cNvSpPr txBox="1"/>
          <p:nvPr/>
        </p:nvSpPr>
        <p:spPr>
          <a:xfrm>
            <a:off x="4944981" y="2536368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/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BADFC60-3CEF-4DCE-931C-B0694CF90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5182" y="3812093"/>
                <a:ext cx="854132" cy="237383"/>
              </a:xfrm>
              <a:prstGeom prst="rect">
                <a:avLst/>
              </a:prstGeom>
              <a:blipFill>
                <a:blip r:embed="rId8"/>
                <a:stretch>
                  <a:fillRect b="-2326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7125EBB-AEF7-4983-AFDE-9A15CEDAC1D0}"/>
              </a:ext>
            </a:extLst>
          </p:cNvPr>
          <p:cNvCxnSpPr>
            <a:stCxn id="37" idx="3"/>
          </p:cNvCxnSpPr>
          <p:nvPr/>
        </p:nvCxnSpPr>
        <p:spPr>
          <a:xfrm flipV="1">
            <a:off x="2119313" y="3927483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D9AE527E-6975-4621-9866-BF568B80F8F5}"/>
              </a:ext>
            </a:extLst>
          </p:cNvPr>
          <p:cNvSpPr/>
          <p:nvPr/>
        </p:nvSpPr>
        <p:spPr>
          <a:xfrm>
            <a:off x="2911297" y="3612629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F140A95-C7B8-4571-9792-E1B5868C8895}"/>
              </a:ext>
            </a:extLst>
          </p:cNvPr>
          <p:cNvCxnSpPr/>
          <p:nvPr/>
        </p:nvCxnSpPr>
        <p:spPr>
          <a:xfrm flipV="1">
            <a:off x="3986543" y="3924181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1370FBF2-80D7-4723-9852-02DE63490B40}"/>
              </a:ext>
            </a:extLst>
          </p:cNvPr>
          <p:cNvSpPr txBox="1"/>
          <p:nvPr/>
        </p:nvSpPr>
        <p:spPr>
          <a:xfrm>
            <a:off x="3015715" y="3686759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/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9657B1-B504-4382-BE63-59FFD41CA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6352" y="3641517"/>
                <a:ext cx="215572" cy="207749"/>
              </a:xfrm>
              <a:prstGeom prst="rect">
                <a:avLst/>
              </a:prstGeom>
              <a:blipFill>
                <a:blip r:embed="rId9"/>
                <a:stretch>
                  <a:fillRect l="-22857" r="-8571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/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35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5DF7EE0-8487-411A-90C7-A80395B2C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466" y="3806722"/>
                <a:ext cx="854132" cy="237383"/>
              </a:xfrm>
              <a:prstGeom prst="rect">
                <a:avLst/>
              </a:prstGeom>
              <a:blipFill>
                <a:blip r:embed="rId10"/>
                <a:stretch>
                  <a:fillRect b="-2326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4" name="Rectangle 43">
            <a:extLst>
              <a:ext uri="{FF2B5EF4-FFF2-40B4-BE49-F238E27FC236}">
                <a16:creationId xmlns:a16="http://schemas.microsoft.com/office/drawing/2014/main" id="{376ACCE8-B3E2-4B75-B181-44C11E2267AC}"/>
              </a:ext>
            </a:extLst>
          </p:cNvPr>
          <p:cNvSpPr/>
          <p:nvPr/>
        </p:nvSpPr>
        <p:spPr>
          <a:xfrm>
            <a:off x="4778527" y="3607342"/>
            <a:ext cx="1055837" cy="695313"/>
          </a:xfrm>
          <a:prstGeom prst="rect">
            <a:avLst/>
          </a:prstGeom>
          <a:noFill/>
          <a:ln w="158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AD612487-C1E1-4B08-B571-E49E518AFE9F}"/>
              </a:ext>
            </a:extLst>
          </p:cNvPr>
          <p:cNvCxnSpPr/>
          <p:nvPr/>
        </p:nvCxnSpPr>
        <p:spPr>
          <a:xfrm flipV="1">
            <a:off x="5834364" y="3932914"/>
            <a:ext cx="791984" cy="3302"/>
          </a:xfrm>
          <a:prstGeom prst="straightConnector1">
            <a:avLst/>
          </a:prstGeom>
          <a:ln w="158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18F42AD-7829-4A56-AAB5-E93F27BC70D6}"/>
              </a:ext>
            </a:extLst>
          </p:cNvPr>
          <p:cNvSpPr txBox="1"/>
          <p:nvPr/>
        </p:nvSpPr>
        <p:spPr>
          <a:xfrm>
            <a:off x="4925572" y="3767105"/>
            <a:ext cx="76174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 err="1"/>
              <a:t>Softmax</a:t>
            </a:r>
            <a:endParaRPr lang="en-US" sz="135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24675A4-EFF6-4115-911D-459183B1E6B5}"/>
              </a:ext>
            </a:extLst>
          </p:cNvPr>
          <p:cNvSpPr txBox="1"/>
          <p:nvPr/>
        </p:nvSpPr>
        <p:spPr>
          <a:xfrm>
            <a:off x="6938939" y="3088183"/>
            <a:ext cx="20270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Use Most Likely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Word from </a:t>
            </a:r>
            <a:r>
              <a:rPr lang="en-US" dirty="0" err="1">
                <a:solidFill>
                  <a:srgbClr val="FF0000"/>
                </a:solidFill>
              </a:rPr>
              <a:t>Softmax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CAB8AA3-F55A-48EA-BF2E-554FF18F3B29}"/>
              </a:ext>
            </a:extLst>
          </p:cNvPr>
          <p:cNvSpPr txBox="1"/>
          <p:nvPr/>
        </p:nvSpPr>
        <p:spPr>
          <a:xfrm>
            <a:off x="3042869" y="1251265"/>
            <a:ext cx="7928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350" dirty="0"/>
              <a:t>Neural</a:t>
            </a:r>
          </a:p>
          <a:p>
            <a:pPr algn="ctr"/>
            <a:r>
              <a:rPr lang="en-US" sz="1350" dirty="0"/>
              <a:t>Network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C716B8AE-AC68-4DE2-BA14-3DD01B1CF667}"/>
              </a:ext>
            </a:extLst>
          </p:cNvPr>
          <p:cNvCxnSpPr>
            <a:cxnSpLocks/>
          </p:cNvCxnSpPr>
          <p:nvPr/>
        </p:nvCxnSpPr>
        <p:spPr>
          <a:xfrm>
            <a:off x="364220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F7101124-5B8A-467B-B9D8-FDF2C6530665}"/>
              </a:ext>
            </a:extLst>
          </p:cNvPr>
          <p:cNvCxnSpPr>
            <a:cxnSpLocks/>
          </p:cNvCxnSpPr>
          <p:nvPr/>
        </p:nvCxnSpPr>
        <p:spPr>
          <a:xfrm>
            <a:off x="3642209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/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769A12C-30D3-4FE3-BEF9-703EC1B66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2208" y="790646"/>
                <a:ext cx="195310" cy="207749"/>
              </a:xfrm>
              <a:prstGeom prst="rect">
                <a:avLst/>
              </a:prstGeom>
              <a:blipFill>
                <a:blip r:embed="rId11"/>
                <a:stretch>
                  <a:fillRect l="-12121" r="-303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/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8DA526A-3FD3-4162-A0FB-A638C1CD4D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6" y="2013849"/>
                <a:ext cx="191271" cy="207749"/>
              </a:xfrm>
              <a:prstGeom prst="rect">
                <a:avLst/>
              </a:prstGeom>
              <a:blipFill>
                <a:blip r:embed="rId12"/>
                <a:stretch>
                  <a:fillRect l="-12903" r="-6452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D66108-D236-4D5B-80CB-09469768A3B6}"/>
              </a:ext>
            </a:extLst>
          </p:cNvPr>
          <p:cNvCxnSpPr>
            <a:cxnSpLocks/>
          </p:cNvCxnSpPr>
          <p:nvPr/>
        </p:nvCxnSpPr>
        <p:spPr>
          <a:xfrm>
            <a:off x="3173229" y="185377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A8D7FEA8-8623-42A1-9D94-18B083B1BE6B}"/>
              </a:ext>
            </a:extLst>
          </p:cNvPr>
          <p:cNvCxnSpPr>
            <a:cxnSpLocks/>
          </p:cNvCxnSpPr>
          <p:nvPr/>
        </p:nvCxnSpPr>
        <p:spPr>
          <a:xfrm>
            <a:off x="3165246" y="63057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/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6CBD91C-6997-4425-85DA-883899791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3229" y="801236"/>
                <a:ext cx="215572" cy="207749"/>
              </a:xfrm>
              <a:prstGeom prst="rect">
                <a:avLst/>
              </a:prstGeom>
              <a:blipFill>
                <a:blip r:embed="rId13"/>
                <a:stretch>
                  <a:fillRect l="-22857" r="-8571" b="-1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/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8957270-8565-45C8-B23E-382FA6CD95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2017735"/>
                <a:ext cx="211533" cy="207749"/>
              </a:xfrm>
              <a:prstGeom prst="rect">
                <a:avLst/>
              </a:prstGeom>
              <a:blipFill>
                <a:blip r:embed="rId14"/>
                <a:stretch>
                  <a:fillRect l="-20000" r="-5714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F82694A5-7D00-47E5-9E34-6C516230451F}"/>
              </a:ext>
            </a:extLst>
          </p:cNvPr>
          <p:cNvCxnSpPr>
            <a:cxnSpLocks/>
          </p:cNvCxnSpPr>
          <p:nvPr/>
        </p:nvCxnSpPr>
        <p:spPr>
          <a:xfrm>
            <a:off x="364220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/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39C8A398-A9B6-406E-8082-D9A4D00EE1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3236456"/>
                <a:ext cx="195310" cy="207749"/>
              </a:xfrm>
              <a:prstGeom prst="rect">
                <a:avLst/>
              </a:prstGeom>
              <a:blipFill>
                <a:blip r:embed="rId15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62F2666-C304-4F5A-A2DF-FFF05B5B7516}"/>
              </a:ext>
            </a:extLst>
          </p:cNvPr>
          <p:cNvCxnSpPr>
            <a:cxnSpLocks/>
          </p:cNvCxnSpPr>
          <p:nvPr/>
        </p:nvCxnSpPr>
        <p:spPr>
          <a:xfrm>
            <a:off x="3173229" y="3076385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/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046981A-F114-436E-9B8E-8CDFA1999E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3240342"/>
                <a:ext cx="215572" cy="207749"/>
              </a:xfrm>
              <a:prstGeom prst="rect">
                <a:avLst/>
              </a:prstGeom>
              <a:blipFill>
                <a:blip r:embed="rId16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5B26A122-55A1-40FC-BFD0-F4DC776DF62A}"/>
              </a:ext>
            </a:extLst>
          </p:cNvPr>
          <p:cNvCxnSpPr>
            <a:cxnSpLocks/>
          </p:cNvCxnSpPr>
          <p:nvPr/>
        </p:nvCxnSpPr>
        <p:spPr>
          <a:xfrm>
            <a:off x="364220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/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1DDFC306-A151-4BBA-BF39-E63E39447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865" y="4472480"/>
                <a:ext cx="195310" cy="207749"/>
              </a:xfrm>
              <a:prstGeom prst="rect">
                <a:avLst/>
              </a:prstGeom>
              <a:blipFill>
                <a:blip r:embed="rId17"/>
                <a:stretch>
                  <a:fillRect l="-12500" r="-6250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52B78277-0EC2-4341-9235-12C924C63C82}"/>
              </a:ext>
            </a:extLst>
          </p:cNvPr>
          <p:cNvCxnSpPr>
            <a:cxnSpLocks/>
          </p:cNvCxnSpPr>
          <p:nvPr/>
        </p:nvCxnSpPr>
        <p:spPr>
          <a:xfrm>
            <a:off x="3173229" y="4312409"/>
            <a:ext cx="0" cy="5278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/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3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35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35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FC2F739C-6B99-4A0C-88D1-1EDB6C7A36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5353" y="4476366"/>
                <a:ext cx="215572" cy="207749"/>
              </a:xfrm>
              <a:prstGeom prst="rect">
                <a:avLst/>
              </a:prstGeom>
              <a:blipFill>
                <a:blip r:embed="rId18"/>
                <a:stretch>
                  <a:fillRect l="-19444" r="-5556" b="-147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Oval 64">
            <a:extLst>
              <a:ext uri="{FF2B5EF4-FFF2-40B4-BE49-F238E27FC236}">
                <a16:creationId xmlns:a16="http://schemas.microsoft.com/office/drawing/2014/main" id="{A5EA1E30-5B7D-403A-9066-5BBEB2A9C2F2}"/>
              </a:ext>
            </a:extLst>
          </p:cNvPr>
          <p:cNvSpPr/>
          <p:nvPr/>
        </p:nvSpPr>
        <p:spPr>
          <a:xfrm>
            <a:off x="4222739" y="4342305"/>
            <a:ext cx="116135" cy="1149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EE975EC6-1B55-4F07-BE0F-C032EC4DD7E8}"/>
              </a:ext>
            </a:extLst>
          </p:cNvPr>
          <p:cNvSpPr/>
          <p:nvPr/>
        </p:nvSpPr>
        <p:spPr>
          <a:xfrm>
            <a:off x="4222738" y="4571544"/>
            <a:ext cx="116135" cy="1149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382B483-34A6-4221-B622-2A286A4137BD}"/>
              </a:ext>
            </a:extLst>
          </p:cNvPr>
          <p:cNvSpPr/>
          <p:nvPr/>
        </p:nvSpPr>
        <p:spPr>
          <a:xfrm>
            <a:off x="4218285" y="4793843"/>
            <a:ext cx="116135" cy="11493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279987729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AE3FC2-C8F8-41C6-941B-94F25A2051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1" y="758804"/>
            <a:ext cx="4263883" cy="3896724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0F95E0DC-7CBE-47C5-98CF-72173392DF90}"/>
              </a:ext>
            </a:extLst>
          </p:cNvPr>
          <p:cNvSpPr txBox="1">
            <a:spLocks/>
          </p:cNvSpPr>
          <p:nvPr/>
        </p:nvSpPr>
        <p:spPr>
          <a:xfrm>
            <a:off x="324180" y="-11244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r>
              <a:rPr lang="en-US" sz="2400" b="1" dirty="0"/>
              <a:t>Image-to-Caption</a:t>
            </a:r>
          </a:p>
        </p:txBody>
      </p:sp>
    </p:spTree>
    <p:extLst>
      <p:ext uri="{BB962C8B-B14F-4D97-AF65-F5344CB8AC3E}">
        <p14:creationId xmlns:p14="http://schemas.microsoft.com/office/powerpoint/2010/main" val="18303408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861B132-5A80-4F26-B05B-B03B027B1F9A}"/>
              </a:ext>
            </a:extLst>
          </p:cNvPr>
          <p:cNvSpPr txBox="1">
            <a:spLocks/>
          </p:cNvSpPr>
          <p:nvPr/>
        </p:nvSpPr>
        <p:spPr>
          <a:xfrm>
            <a:off x="403428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2800" b="0" i="0" kern="1200">
                <a:solidFill>
                  <a:schemeClr val="tx1"/>
                </a:solidFill>
                <a:latin typeface="Lato Regular" charset="0"/>
                <a:ea typeface="+mj-ea"/>
                <a:cs typeface="+mj-cs"/>
              </a:defRPr>
            </a:lvl1pPr>
          </a:lstStyle>
          <a:p>
            <a:endParaRPr lang="en-US" sz="2400" b="1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CEE9D253-A74A-9C4F-9FFE-3E91395E3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Text Translation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3C08F0B-A411-3B4C-B4BC-1F201D2AE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88624"/>
            <a:ext cx="9144000" cy="27662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63E43F3-8EDF-344B-8D46-02C473ECA6FB}"/>
              </a:ext>
            </a:extLst>
          </p:cNvPr>
          <p:cNvSpPr txBox="1"/>
          <p:nvPr/>
        </p:nvSpPr>
        <p:spPr>
          <a:xfrm>
            <a:off x="6027821" y="4559968"/>
            <a:ext cx="15018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translate.google.com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4DC748-D2C5-5844-8205-BDDC87302464}"/>
              </a:ext>
            </a:extLst>
          </p:cNvPr>
          <p:cNvSpPr txBox="1"/>
          <p:nvPr/>
        </p:nvSpPr>
        <p:spPr>
          <a:xfrm>
            <a:off x="4066674" y="484872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66527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8B846-D3F8-004F-902F-761ECA7AA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E46143-AB64-174B-8CDC-6F183951D6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21074"/>
            <a:ext cx="8229600" cy="3673549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Word embeddings and recurrent neural networks are currently the cornerstones of natural language processing</a:t>
            </a:r>
          </a:p>
          <a:p>
            <a:r>
              <a:rPr lang="en-US" dirty="0"/>
              <a:t>Nearly all text systems are based on these techniques (e.g. google translate, chatbots, etc.)</a:t>
            </a:r>
          </a:p>
          <a:p>
            <a:r>
              <a:rPr lang="en-US" dirty="0"/>
              <a:t>Many more versions of Recurrent Neural Networks</a:t>
            </a:r>
          </a:p>
          <a:p>
            <a:pPr lvl="1"/>
            <a:r>
              <a:rPr lang="en-US" dirty="0"/>
              <a:t>Long-Short Term Memory (LSTM) to build a “memory”</a:t>
            </a:r>
          </a:p>
          <a:p>
            <a:pPr lvl="1"/>
            <a:r>
              <a:rPr lang="en-US" dirty="0"/>
              <a:t>Stacking recurrent units to make deep recurrent networks</a:t>
            </a:r>
          </a:p>
          <a:p>
            <a:r>
              <a:rPr lang="en-US" dirty="0"/>
              <a:t>The Transformer Network is a new variant that achieves similar goals</a:t>
            </a:r>
          </a:p>
        </p:txBody>
      </p:sp>
    </p:spTree>
    <p:extLst>
      <p:ext uri="{BB962C8B-B14F-4D97-AF65-F5344CB8AC3E}">
        <p14:creationId xmlns:p14="http://schemas.microsoft.com/office/powerpoint/2010/main" val="4058402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0C20ED-7DC6-FA46-9DC3-473E7616BF38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12237</TotalTime>
  <Words>3554</Words>
  <Application>Microsoft Office PowerPoint</Application>
  <PresentationFormat>On-screen Show (16:9)</PresentationFormat>
  <Paragraphs>1238</Paragraphs>
  <Slides>95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Helvetica Neue</vt:lpstr>
      <vt:lpstr>Lato Regular</vt:lpstr>
      <vt:lpstr>Arial</vt:lpstr>
      <vt:lpstr>Calibri</vt:lpstr>
      <vt:lpstr>Cambria Math</vt:lpstr>
      <vt:lpstr>Garamond</vt:lpstr>
      <vt:lpstr>Helvetica</vt:lpstr>
      <vt:lpstr>Wingdings</vt:lpstr>
      <vt:lpstr>Office Theme</vt:lpstr>
      <vt:lpstr>An Introduction to Natural Language Processing</vt:lpstr>
      <vt:lpstr>Lecture 1</vt:lpstr>
      <vt:lpstr>What is happening today?</vt:lpstr>
      <vt:lpstr>Sentiment Analysis</vt:lpstr>
      <vt:lpstr>Text Translation</vt:lpstr>
      <vt:lpstr>Automatic Text Synthesis</vt:lpstr>
      <vt:lpstr>Automatic Image Captioning</vt:lpstr>
      <vt:lpstr>How does this fit in our Previous Framework?</vt:lpstr>
      <vt:lpstr>Sentiment Analysis</vt:lpstr>
      <vt:lpstr>Revisiting  Logistic Regression</vt:lpstr>
      <vt:lpstr>Revisiting our  Linear Predictive Model</vt:lpstr>
      <vt:lpstr>Our Previous Training Set Setup</vt:lpstr>
      <vt:lpstr>Our Previous Training Set Setup</vt:lpstr>
      <vt:lpstr>Our Training Set is Text</vt:lpstr>
      <vt:lpstr>Algorithms work on numbers</vt:lpstr>
      <vt:lpstr>First approach: Counting</vt:lpstr>
      <vt:lpstr>Counting the number of occurrences</vt:lpstr>
      <vt:lpstr>Revisiting Logistic Regression</vt:lpstr>
      <vt:lpstr>Quick Comments</vt:lpstr>
      <vt:lpstr>Word EMBeddings</vt:lpstr>
      <vt:lpstr>Similarities Based on Proximity</vt:lpstr>
      <vt:lpstr>Map Each Word in Vocabulary to a Point in Space</vt:lpstr>
      <vt:lpstr>Example Word Geography</vt:lpstr>
      <vt:lpstr>Example Word Geography</vt:lpstr>
      <vt:lpstr>Learn Geographical Relationships</vt:lpstr>
      <vt:lpstr>Word to Vector (Word2Vec)</vt:lpstr>
      <vt:lpstr>Word to Vector (Word2Vec)</vt:lpstr>
      <vt:lpstr>Do we use 2-dimensional embeddings?</vt:lpstr>
      <vt:lpstr>Do we use 2-dimensional embeddings?</vt:lpstr>
      <vt:lpstr>Word to Vector (Word2Vec)</vt:lpstr>
      <vt:lpstr>Word to Vector (Word2Vec)</vt:lpstr>
      <vt:lpstr>Looking up locations in a dictionary</vt:lpstr>
      <vt:lpstr>Converting a sentence to embeddings</vt:lpstr>
      <vt:lpstr>How can we learn the dictionary?</vt:lpstr>
      <vt:lpstr>Unsupervised Learning of Word Vectors</vt:lpstr>
      <vt:lpstr>Model Construction</vt:lpstr>
      <vt:lpstr>PowerPoint Presentation</vt:lpstr>
      <vt:lpstr>PowerPoint Presentation</vt:lpstr>
      <vt:lpstr>Predicting Words</vt:lpstr>
      <vt:lpstr>Predicting Words</vt:lpstr>
      <vt:lpstr>Predicting Words</vt:lpstr>
      <vt:lpstr>Predicting Words</vt:lpstr>
      <vt:lpstr>Predicting Words</vt:lpstr>
      <vt:lpstr>PowerPoint Presentation</vt:lpstr>
      <vt:lpstr>PowerPoint Presentation</vt:lpstr>
      <vt:lpstr>PowerPoint Presentation</vt:lpstr>
      <vt:lpstr>PowerPoint Presentation</vt:lpstr>
      <vt:lpstr>Some Comments</vt:lpstr>
      <vt:lpstr>Lecture 2</vt:lpstr>
      <vt:lpstr>Recurrent Neural Networks</vt:lpstr>
      <vt:lpstr>Generating Text</vt:lpstr>
      <vt:lpstr>Using Word Embeddings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Text Translation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Carlson, Ph.D.</dc:creator>
  <cp:lastModifiedBy>lawrence carin</cp:lastModifiedBy>
  <cp:revision>356</cp:revision>
  <cp:lastPrinted>2018-06-22T18:27:38Z</cp:lastPrinted>
  <dcterms:created xsi:type="dcterms:W3CDTF">2018-06-03T14:52:22Z</dcterms:created>
  <dcterms:modified xsi:type="dcterms:W3CDTF">2019-06-18T13:33:43Z</dcterms:modified>
</cp:coreProperties>
</file>